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8" r:id="rId2"/>
    <p:sldId id="286" r:id="rId3"/>
    <p:sldId id="288" r:id="rId4"/>
    <p:sldId id="289" r:id="rId5"/>
    <p:sldId id="280" r:id="rId6"/>
    <p:sldId id="28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-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D3428-8E5D-0349-A64A-C44022FF52B5}" type="datetimeFigureOut">
              <a:rPr lang="en-US" smtClean="0"/>
              <a:t>1/28/13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C9FA8-4F58-E742-9EDD-6F81EB228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7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62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0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8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7B4D5-C5C8-E548-A7D8-8BEA6F7B73DB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latin typeface="Optima"/>
                <a:cs typeface="Optima"/>
              </a:rPr>
              <a:t>ATTREX Met Briefing </a:t>
            </a:r>
            <a:r>
              <a:rPr lang="en-US" sz="3600" b="1" dirty="0">
                <a:latin typeface="Optima"/>
                <a:cs typeface="Optima"/>
              </a:rPr>
              <a:t/>
            </a:r>
            <a:br>
              <a:rPr lang="en-US" sz="3600" b="1" dirty="0">
                <a:latin typeface="Optima"/>
                <a:cs typeface="Optima"/>
              </a:rPr>
            </a:br>
            <a:r>
              <a:rPr lang="en-US" sz="3200" b="1" dirty="0">
                <a:latin typeface="Optima"/>
                <a:cs typeface="Optima"/>
              </a:rPr>
              <a:t>f</a:t>
            </a:r>
            <a:r>
              <a:rPr lang="en-US" sz="3200" b="1" dirty="0" smtClean="0">
                <a:latin typeface="Optima"/>
                <a:cs typeface="Optima"/>
              </a:rPr>
              <a:t>or flight of January </a:t>
            </a:r>
            <a:r>
              <a:rPr lang="en-US" sz="3200" b="1" dirty="0" smtClean="0">
                <a:latin typeface="Optima"/>
                <a:cs typeface="Optima"/>
              </a:rPr>
              <a:t>29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3381"/>
            <a:ext cx="8229600" cy="279825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Optima"/>
                <a:cs typeface="Optima"/>
              </a:rPr>
              <a:t>Local WX and impact on flight ops</a:t>
            </a:r>
          </a:p>
          <a:p>
            <a:r>
              <a:rPr lang="en-US" sz="2800" dirty="0" smtClean="0">
                <a:latin typeface="Optima"/>
                <a:cs typeface="Optima"/>
              </a:rPr>
              <a:t>Temperature and EPV fields for </a:t>
            </a:r>
            <a:r>
              <a:rPr lang="en-US" sz="2800" dirty="0" smtClean="0">
                <a:latin typeface="Optima"/>
                <a:cs typeface="Optima"/>
              </a:rPr>
              <a:t>planned flight</a:t>
            </a:r>
            <a:endParaRPr lang="en-US" sz="2800" dirty="0" smtClean="0">
              <a:latin typeface="Optima"/>
              <a:cs typeface="Optima"/>
            </a:endParaRPr>
          </a:p>
          <a:p>
            <a:r>
              <a:rPr lang="en-US" sz="2800" dirty="0" smtClean="0">
                <a:latin typeface="Optima"/>
                <a:cs typeface="Optima"/>
              </a:rPr>
              <a:t>Comparisons between GFS and GEOS-5, and forecast-to-forecast </a:t>
            </a:r>
            <a:r>
              <a:rPr lang="en-US" sz="2800" smtClean="0">
                <a:latin typeface="Optima"/>
                <a:cs typeface="Optima"/>
              </a:rPr>
              <a:t>comparisons of GFS EPV</a:t>
            </a:r>
            <a:endParaRPr lang="en-US" sz="2800" dirty="0" smtClean="0">
              <a:latin typeface="Optima"/>
              <a:cs typeface="Opti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2157" y="1417638"/>
            <a:ext cx="2108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Optima"/>
                <a:cs typeface="Optima"/>
              </a:rPr>
              <a:t>Rennie</a:t>
            </a:r>
            <a:r>
              <a:rPr lang="en-US" sz="2400" b="1" dirty="0">
                <a:latin typeface="Optima"/>
                <a:cs typeface="Optima"/>
              </a:rPr>
              <a:t> Selkirk</a:t>
            </a:r>
            <a:br>
              <a:rPr lang="en-US" sz="2400" b="1" dirty="0">
                <a:latin typeface="Optima"/>
                <a:cs typeface="Optima"/>
              </a:rPr>
            </a:br>
            <a:r>
              <a:rPr lang="en-US" sz="2400" b="1" dirty="0">
                <a:latin typeface="Optima"/>
                <a:cs typeface="Optima"/>
              </a:rPr>
              <a:t>28 Jan 2013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G700HRH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3" y="3823795"/>
            <a:ext cx="3822192" cy="2953512"/>
          </a:xfrm>
          <a:prstGeom prst="rect">
            <a:avLst/>
          </a:prstGeom>
        </p:spPr>
      </p:pic>
      <p:pic>
        <p:nvPicPr>
          <p:cNvPr id="34" name="Picture 33" descr="G500HV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56" y="611452"/>
            <a:ext cx="3822192" cy="2953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8"/>
            <a:ext cx="8229600" cy="4919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10 AM Today  (GFS 06HR)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3607" y="3797150"/>
            <a:ext cx="4530687" cy="29801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b="1" dirty="0" smtClean="0"/>
              <a:t>ANALYSIS</a:t>
            </a:r>
          </a:p>
          <a:p>
            <a:pPr>
              <a:buFont typeface="Wingdings" charset="2"/>
              <a:buChar char="Ø"/>
            </a:pPr>
            <a:r>
              <a:rPr lang="en-US" sz="1400" dirty="0" smtClean="0"/>
              <a:t>Cold (</a:t>
            </a:r>
            <a:r>
              <a:rPr lang="en-US" sz="1400" dirty="0" smtClean="0"/>
              <a:t>thickness &lt;540 dam) [</a:t>
            </a:r>
            <a:r>
              <a:rPr lang="en-US" sz="1400" b="1" dirty="0" smtClean="0"/>
              <a:t>A</a:t>
            </a:r>
            <a:r>
              <a:rPr lang="en-US" sz="1400" dirty="0" smtClean="0"/>
              <a:t>] and deep 500 </a:t>
            </a:r>
            <a:r>
              <a:rPr lang="en-US" sz="1400" dirty="0" err="1" smtClean="0"/>
              <a:t>hPa</a:t>
            </a:r>
            <a:r>
              <a:rPr lang="en-US" sz="1400" dirty="0" smtClean="0"/>
              <a:t> trough axis has just passed east of us this AM [</a:t>
            </a:r>
            <a:r>
              <a:rPr lang="en-US" sz="1400" b="1" dirty="0" smtClean="0"/>
              <a:t>B</a:t>
            </a:r>
            <a:r>
              <a:rPr lang="en-US" sz="1400" dirty="0" smtClean="0"/>
              <a:t>]</a:t>
            </a:r>
          </a:p>
          <a:p>
            <a:pPr>
              <a:buFont typeface="Wingdings" charset="2"/>
              <a:buChar char="Ø"/>
            </a:pPr>
            <a:r>
              <a:rPr lang="en-US" sz="1400" dirty="0" smtClean="0"/>
              <a:t> Negative </a:t>
            </a:r>
            <a:r>
              <a:rPr lang="en-US" sz="1400" dirty="0" err="1" smtClean="0"/>
              <a:t>vorticity</a:t>
            </a:r>
            <a:r>
              <a:rPr lang="en-US" sz="1400" dirty="0" smtClean="0"/>
              <a:t> [</a:t>
            </a:r>
            <a:r>
              <a:rPr lang="en-US" sz="1400" b="1" dirty="0" smtClean="0"/>
              <a:t>C</a:t>
            </a:r>
            <a:r>
              <a:rPr lang="en-US" sz="1400" dirty="0" smtClean="0"/>
              <a:t>, blue] dominates 500 </a:t>
            </a:r>
            <a:r>
              <a:rPr lang="en-US" sz="1400" dirty="0" err="1" smtClean="0"/>
              <a:t>hPa</a:t>
            </a:r>
            <a:r>
              <a:rPr lang="en-US" sz="1400" dirty="0" smtClean="0"/>
              <a:t> flow</a:t>
            </a:r>
          </a:p>
          <a:p>
            <a:pPr>
              <a:buFont typeface="Wingdings" charset="2"/>
              <a:buChar char="Ø"/>
            </a:pPr>
            <a:r>
              <a:rPr lang="en-US" sz="1400" dirty="0" smtClean="0"/>
              <a:t>700 </a:t>
            </a:r>
            <a:r>
              <a:rPr lang="en-US" sz="1400" dirty="0" err="1" smtClean="0"/>
              <a:t>hPa</a:t>
            </a:r>
            <a:r>
              <a:rPr lang="en-US" sz="1400" dirty="0" smtClean="0"/>
              <a:t> RH relatively dry [</a:t>
            </a:r>
            <a:r>
              <a:rPr lang="en-US" sz="1400" b="1" dirty="0" smtClean="0"/>
              <a:t>D, </a:t>
            </a:r>
            <a:r>
              <a:rPr lang="en-US" sz="1400" dirty="0" smtClean="0"/>
              <a:t>light green] – skies clear this AM – but spot a little wetter upstream [</a:t>
            </a:r>
            <a:r>
              <a:rPr lang="en-US" sz="1400" b="1" dirty="0" smtClean="0"/>
              <a:t>E</a:t>
            </a:r>
            <a:r>
              <a:rPr lang="en-US" sz="1400" dirty="0" smtClean="0"/>
              <a:t>, dark green]</a:t>
            </a:r>
          </a:p>
          <a:p>
            <a:pPr>
              <a:buFont typeface="Wingdings" charset="2"/>
              <a:buChar char="Ø"/>
            </a:pPr>
            <a:r>
              <a:rPr lang="en-US" sz="1400" i="1" dirty="0" smtClean="0"/>
              <a:t>from NWS Forecast Discussion: </a:t>
            </a:r>
          </a:p>
          <a:p>
            <a:pPr marL="400050" lvl="1" indent="0">
              <a:buNone/>
            </a:pPr>
            <a:r>
              <a:rPr lang="en-US" sz="1400" i="1" dirty="0" smtClean="0"/>
              <a:t>“TROUGHS </a:t>
            </a:r>
            <a:r>
              <a:rPr lang="en-US" sz="1400" i="1" dirty="0"/>
              <a:t>WITH PLENTY OF COLD AIR ALOFT AND LIMITED MOISTURE </a:t>
            </a:r>
            <a:r>
              <a:rPr lang="en-US" sz="1400" i="1" dirty="0" smtClean="0"/>
              <a:t>[sometimes can] EFFICIENTLY </a:t>
            </a:r>
            <a:r>
              <a:rPr lang="en-US" sz="1400" i="1" dirty="0"/>
              <a:t>ACT UPON LIMITED MOISTURE TO CREATE </a:t>
            </a:r>
            <a:r>
              <a:rPr lang="en-US" sz="1400" i="1" dirty="0" smtClean="0"/>
              <a:t>SHOWERS </a:t>
            </a:r>
            <a:r>
              <a:rPr lang="en-US" sz="1400" i="1" dirty="0"/>
              <a:t>AND THUNDERSTORMS IN UNSTABLE </a:t>
            </a:r>
            <a:r>
              <a:rPr lang="en-US" sz="1400" i="1" dirty="0" smtClean="0"/>
              <a:t>AIR”</a:t>
            </a:r>
            <a:endParaRPr lang="en-US" sz="1400" i="1" dirty="0" smtClean="0"/>
          </a:p>
        </p:txBody>
      </p:sp>
      <p:pic>
        <p:nvPicPr>
          <p:cNvPr id="9" name="Picture 8" descr="GSLPTK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1452"/>
            <a:ext cx="3822192" cy="2953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92720" y="3036927"/>
            <a:ext cx="414697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507" y="2375021"/>
            <a:ext cx="433332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6122" y="5477385"/>
            <a:ext cx="443351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3355" y="1403171"/>
            <a:ext cx="414697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93799" y="2687633"/>
            <a:ext cx="607144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896616" y="1871137"/>
            <a:ext cx="487604" cy="623712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791663" y="5769773"/>
            <a:ext cx="1024459" cy="13848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21772" y="4425145"/>
            <a:ext cx="384841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006613" y="4830935"/>
            <a:ext cx="558257" cy="52165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112064" y="2494849"/>
            <a:ext cx="191292" cy="646393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277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G500HV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44" y="612648"/>
            <a:ext cx="3822192" cy="2953512"/>
          </a:xfrm>
          <a:prstGeom prst="rect">
            <a:avLst/>
          </a:prstGeom>
        </p:spPr>
      </p:pic>
      <p:pic>
        <p:nvPicPr>
          <p:cNvPr id="36" name="Picture 35" descr="G700HRH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23795"/>
            <a:ext cx="3822192" cy="2953512"/>
          </a:xfrm>
          <a:prstGeom prst="rect">
            <a:avLst/>
          </a:prstGeom>
        </p:spPr>
      </p:pic>
      <p:pic>
        <p:nvPicPr>
          <p:cNvPr id="33" name="Picture 32" descr="GSLPTK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2648"/>
            <a:ext cx="3822192" cy="2953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8"/>
            <a:ext cx="8229600" cy="4919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4 AM Tuesday – GFS 24HR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3607" y="3797150"/>
            <a:ext cx="4530687" cy="2980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b="1" dirty="0" smtClean="0"/>
              <a:t>DISCUSSION</a:t>
            </a:r>
          </a:p>
          <a:p>
            <a:pPr>
              <a:buFont typeface="Wingdings" charset="2"/>
              <a:buChar char="Ø"/>
            </a:pPr>
            <a:r>
              <a:rPr lang="en-US" sz="1600" dirty="0"/>
              <a:t>W</a:t>
            </a:r>
            <a:r>
              <a:rPr lang="en-US" sz="1600" dirty="0" smtClean="0"/>
              <a:t>armer (thickness &gt;546 dam) [</a:t>
            </a:r>
            <a:r>
              <a:rPr lang="en-US" sz="1600" b="1" dirty="0"/>
              <a:t>F</a:t>
            </a:r>
            <a:r>
              <a:rPr lang="en-US" sz="1600" dirty="0" smtClean="0"/>
              <a:t>] but with 500 </a:t>
            </a:r>
            <a:r>
              <a:rPr lang="en-US" sz="1600" dirty="0" err="1" smtClean="0"/>
              <a:t>hPa</a:t>
            </a:r>
            <a:r>
              <a:rPr lang="en-US" sz="1600" dirty="0" smtClean="0"/>
              <a:t> trough digging southward &gt; eastward [</a:t>
            </a:r>
            <a:r>
              <a:rPr lang="en-US" sz="1600" b="1" dirty="0"/>
              <a:t>G</a:t>
            </a:r>
            <a:r>
              <a:rPr lang="en-US" sz="1600" dirty="0" smtClean="0"/>
              <a:t>] due to stronger winds behind trough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Negative </a:t>
            </a:r>
            <a:r>
              <a:rPr lang="en-US" sz="1600" dirty="0" err="1" smtClean="0"/>
              <a:t>vorticity</a:t>
            </a:r>
            <a:r>
              <a:rPr lang="en-US" sz="1600" dirty="0" smtClean="0"/>
              <a:t> advection [</a:t>
            </a:r>
            <a:r>
              <a:rPr lang="en-US" sz="1600" b="1" dirty="0"/>
              <a:t>H</a:t>
            </a:r>
            <a:r>
              <a:rPr lang="en-US" sz="1600" dirty="0" smtClean="0"/>
              <a:t>, blue] dominates 500 </a:t>
            </a:r>
            <a:r>
              <a:rPr lang="en-US" sz="1600" dirty="0" err="1" smtClean="0"/>
              <a:t>hPa</a:t>
            </a:r>
            <a:r>
              <a:rPr lang="en-US" sz="1600" dirty="0" smtClean="0"/>
              <a:t> flow inducing subsidence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700 </a:t>
            </a:r>
            <a:r>
              <a:rPr lang="en-US" sz="1600" dirty="0" err="1" smtClean="0"/>
              <a:t>hPa</a:t>
            </a:r>
            <a:r>
              <a:rPr lang="en-US" sz="1600" dirty="0" smtClean="0"/>
              <a:t> RH remains relatively dry [</a:t>
            </a:r>
            <a:r>
              <a:rPr lang="en-US" sz="1600" b="1" dirty="0"/>
              <a:t>I</a:t>
            </a:r>
            <a:r>
              <a:rPr lang="en-US" sz="1600" dirty="0"/>
              <a:t>] </a:t>
            </a:r>
            <a:endParaRPr lang="en-US" sz="1600" dirty="0" smtClean="0"/>
          </a:p>
          <a:p>
            <a:pPr>
              <a:buFont typeface="Wingdings" charset="2"/>
              <a:buChar char="Ø"/>
            </a:pPr>
            <a:r>
              <a:rPr lang="en-US" sz="1600" dirty="0" smtClean="0"/>
              <a:t>Only wrinkle is narrow positive </a:t>
            </a:r>
            <a:r>
              <a:rPr lang="en-US" sz="1600" dirty="0" err="1" smtClean="0"/>
              <a:t>vorticity</a:t>
            </a:r>
            <a:r>
              <a:rPr lang="en-US" sz="1600" dirty="0" smtClean="0"/>
              <a:t> feature [</a:t>
            </a:r>
            <a:r>
              <a:rPr lang="en-US" sz="1600" b="1" dirty="0" smtClean="0"/>
              <a:t>J</a:t>
            </a:r>
            <a:r>
              <a:rPr lang="en-US" sz="1600" dirty="0" smtClean="0"/>
              <a:t>] – but well upstream in this forecast</a:t>
            </a:r>
          </a:p>
          <a:p>
            <a:pPr>
              <a:buFont typeface="Wingdings" charset="2"/>
              <a:buChar char="v"/>
            </a:pPr>
            <a:r>
              <a:rPr lang="en-US" sz="1600" i="1" dirty="0" smtClean="0"/>
              <a:t>OUTLOOK: clear skies and warming into Tuesday</a:t>
            </a:r>
          </a:p>
          <a:p>
            <a:pPr marL="400050" lvl="1" indent="0">
              <a:buNone/>
            </a:pPr>
            <a:r>
              <a:rPr lang="en-US" sz="1600" dirty="0" smtClean="0"/>
              <a:t>. </a:t>
            </a:r>
            <a:r>
              <a:rPr lang="en-US" sz="1600" i="1" dirty="0" smtClean="0"/>
              <a:t> </a:t>
            </a:r>
            <a:endParaRPr lang="en-US" sz="1600" i="1" dirty="0"/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28507" y="2375021"/>
            <a:ext cx="373019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93799" y="2687633"/>
            <a:ext cx="607144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79487" y="2434231"/>
            <a:ext cx="446156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35745" y="2839494"/>
            <a:ext cx="509319" cy="17951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97590" y="1601430"/>
            <a:ext cx="446156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049013" y="2116713"/>
            <a:ext cx="527978" cy="430929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1220" y="5144558"/>
            <a:ext cx="294071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007276" y="5522688"/>
            <a:ext cx="583233" cy="33378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94350" y="1889910"/>
            <a:ext cx="320520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J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302295" y="2197546"/>
            <a:ext cx="377605" cy="36534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990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700HRH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7150"/>
            <a:ext cx="3822192" cy="2953512"/>
          </a:xfrm>
          <a:prstGeom prst="rect">
            <a:avLst/>
          </a:prstGeom>
        </p:spPr>
      </p:pic>
      <p:pic>
        <p:nvPicPr>
          <p:cNvPr id="4" name="Picture 3" descr="G500HV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44" y="612648"/>
            <a:ext cx="3822192" cy="2953512"/>
          </a:xfrm>
          <a:prstGeom prst="rect">
            <a:avLst/>
          </a:prstGeom>
        </p:spPr>
      </p:pic>
      <p:pic>
        <p:nvPicPr>
          <p:cNvPr id="3" name="Picture 2" descr="GSLPTK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2648"/>
            <a:ext cx="3822192" cy="2953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8"/>
            <a:ext cx="8229600" cy="4919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4 AM Wednesday – GFS 48HR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3607" y="3797150"/>
            <a:ext cx="4530687" cy="2980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b="1" dirty="0" smtClean="0"/>
              <a:t>DISCUSSION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Continued warmer (thickness &gt;552 dam) [</a:t>
            </a:r>
            <a:r>
              <a:rPr lang="en-US" sz="1600" b="1" dirty="0" smtClean="0"/>
              <a:t>K</a:t>
            </a:r>
            <a:r>
              <a:rPr lang="en-US" sz="1600" dirty="0" smtClean="0"/>
              <a:t>]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Weak positive </a:t>
            </a:r>
            <a:r>
              <a:rPr lang="en-US" sz="1600" dirty="0" err="1" smtClean="0"/>
              <a:t>vorticity</a:t>
            </a:r>
            <a:r>
              <a:rPr lang="en-US" sz="1600" dirty="0" smtClean="0"/>
              <a:t> advection [</a:t>
            </a:r>
            <a:r>
              <a:rPr lang="en-US" sz="1600" b="1" dirty="0" smtClean="0"/>
              <a:t>L</a:t>
            </a:r>
            <a:r>
              <a:rPr lang="en-US" sz="1600" dirty="0" smtClean="0"/>
              <a:t>, blue] – weakening subsidence 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700 </a:t>
            </a:r>
            <a:r>
              <a:rPr lang="en-US" sz="1600" dirty="0" err="1" smtClean="0"/>
              <a:t>hPa</a:t>
            </a:r>
            <a:r>
              <a:rPr lang="en-US" sz="1600" dirty="0" smtClean="0"/>
              <a:t> RH drying out over region[</a:t>
            </a:r>
            <a:r>
              <a:rPr lang="en-US" sz="1600" b="1" dirty="0" smtClean="0"/>
              <a:t>M</a:t>
            </a:r>
            <a:r>
              <a:rPr lang="en-US" sz="1600" dirty="0" smtClean="0"/>
              <a:t>] </a:t>
            </a:r>
          </a:p>
          <a:p>
            <a:pPr>
              <a:buFont typeface="Wingdings" charset="2"/>
              <a:buChar char="v"/>
            </a:pPr>
            <a:r>
              <a:rPr lang="en-US" sz="1600" i="1" dirty="0" smtClean="0"/>
              <a:t>LONG-RANGE OUTLOOK: clear skies and progressive throughout week with weak ridging – agreement between GFS and ECMWF</a:t>
            </a:r>
          </a:p>
          <a:p>
            <a:pPr>
              <a:buFont typeface="Wingdings" charset="2"/>
              <a:buChar char="v"/>
            </a:pPr>
            <a:r>
              <a:rPr lang="en-US" sz="1600" i="1" dirty="0" smtClean="0"/>
              <a:t>GREAT FLYING WEATHER!!</a:t>
            </a:r>
          </a:p>
          <a:p>
            <a:pPr marL="400050" lvl="1" indent="0">
              <a:buNone/>
            </a:pPr>
            <a:r>
              <a:rPr lang="en-US" sz="1600" dirty="0" smtClean="0"/>
              <a:t>. </a:t>
            </a:r>
            <a:r>
              <a:rPr lang="en-US" sz="1600" i="1" dirty="0" smtClean="0"/>
              <a:t> </a:t>
            </a:r>
            <a:endParaRPr lang="en-US" sz="1600" i="1" dirty="0"/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28507" y="2375021"/>
            <a:ext cx="409086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K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93799" y="2687633"/>
            <a:ext cx="607144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97590" y="1601430"/>
            <a:ext cx="358191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049013" y="2116713"/>
            <a:ext cx="527978" cy="430929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4255" y="5856469"/>
            <a:ext cx="543338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 flipV="1">
            <a:off x="1137593" y="5856470"/>
            <a:ext cx="452916" cy="292387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52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024" y="2045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Optima"/>
                <a:cs typeface="Optima"/>
              </a:rPr>
              <a:t>100 </a:t>
            </a:r>
            <a:r>
              <a:rPr lang="en-US" sz="2400" b="1" dirty="0" err="1" smtClean="0">
                <a:latin typeface="Optima"/>
                <a:cs typeface="Optima"/>
              </a:rPr>
              <a:t>hPa</a:t>
            </a:r>
            <a:r>
              <a:rPr lang="en-US" sz="2400" b="1" dirty="0" smtClean="0">
                <a:latin typeface="Optima"/>
                <a:cs typeface="Optima"/>
              </a:rPr>
              <a:t> -  GFS (left) </a:t>
            </a:r>
            <a:r>
              <a:rPr lang="en-US" sz="2400" b="1" dirty="0" err="1" smtClean="0">
                <a:latin typeface="Optima"/>
                <a:cs typeface="Optima"/>
              </a:rPr>
              <a:t>vs</a:t>
            </a:r>
            <a:r>
              <a:rPr lang="en-US" sz="2400" b="1" dirty="0" smtClean="0">
                <a:latin typeface="Optima"/>
                <a:cs typeface="Optima"/>
              </a:rPr>
              <a:t> GEOS-5</a:t>
            </a:r>
            <a:br>
              <a:rPr lang="en-US" sz="2400" b="1" dirty="0" smtClean="0">
                <a:latin typeface="Optima"/>
                <a:cs typeface="Optima"/>
              </a:rPr>
            </a:br>
            <a:r>
              <a:rPr lang="en-US" sz="2400" b="1" dirty="0" smtClean="0">
                <a:latin typeface="Optima"/>
                <a:cs typeface="Optima"/>
              </a:rPr>
              <a:t>mid-flight (00UT 30 Jan)</a:t>
            </a:r>
            <a:endParaRPr lang="en-US" sz="2400" b="1" dirty="0">
              <a:latin typeface="Optima"/>
              <a:cs typeface="Optima"/>
            </a:endParaRPr>
          </a:p>
        </p:txBody>
      </p:sp>
      <p:pic>
        <p:nvPicPr>
          <p:cNvPr id="4" name="Picture 3" descr="T_press_100_130126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36" y="1399995"/>
            <a:ext cx="4828032" cy="3730752"/>
          </a:xfrm>
          <a:prstGeom prst="rect">
            <a:avLst/>
          </a:prstGeom>
        </p:spPr>
      </p:pic>
      <p:pic>
        <p:nvPicPr>
          <p:cNvPr id="5" name="Picture 4" descr="fp.1ht.100.048.attr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96" y="1444821"/>
            <a:ext cx="4232976" cy="3329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890" y="5518151"/>
            <a:ext cx="590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Trough feature in mid EPO in GEOS-5 is more sharply defined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35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834" y="757577"/>
            <a:ext cx="5212543" cy="674077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EPV at 380 </a:t>
            </a:r>
            <a:r>
              <a:rPr lang="en-US" sz="3200" b="1" dirty="0" smtClean="0">
                <a:latin typeface="Optima"/>
                <a:cs typeface="Optima"/>
              </a:rPr>
              <a:t>K – 00 UT 30 Jan</a:t>
            </a:r>
            <a:endParaRPr lang="en-US" sz="3200" b="1" dirty="0">
              <a:latin typeface="Optima"/>
              <a:cs typeface="Optima"/>
            </a:endParaRPr>
          </a:p>
        </p:txBody>
      </p:sp>
      <p:pic>
        <p:nvPicPr>
          <p:cNvPr id="6" name="Picture 5" descr="EPV_thet_380_130130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455"/>
            <a:ext cx="5029200" cy="3886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95252" y="3722571"/>
            <a:ext cx="8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Hawaii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713063" y="3594485"/>
            <a:ext cx="205541" cy="2246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EPV_thet_380_1301281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846" y="1301455"/>
            <a:ext cx="5029200" cy="3886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3477" y="531054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96 </a:t>
            </a:r>
            <a:r>
              <a:rPr lang="en-US" dirty="0" err="1" smtClean="0"/>
              <a:t>hr</a:t>
            </a:r>
            <a:r>
              <a:rPr lang="en-US" dirty="0" smtClean="0"/>
              <a:t> forecast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49911" y="5266451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6 </a:t>
            </a:r>
            <a:r>
              <a:rPr lang="en-US" dirty="0" err="1" smtClean="0"/>
              <a:t>hr</a:t>
            </a:r>
            <a:r>
              <a:rPr lang="en-US" dirty="0" smtClean="0"/>
              <a:t>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56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1851</TotalTime>
  <Words>353</Words>
  <Application>Microsoft Macintosh PowerPoint</Application>
  <PresentationFormat>On-screen Show (4:3)</PresentationFormat>
  <Paragraphs>50</Paragraphs>
  <Slides>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ATTREX Met Briefing  for flight of January 29</vt:lpstr>
      <vt:lpstr>10 AM Today  (GFS 06HR)</vt:lpstr>
      <vt:lpstr>4 AM Tuesday – GFS 24HR</vt:lpstr>
      <vt:lpstr>4 AM Wednesday – GFS 48HR</vt:lpstr>
      <vt:lpstr>100 hPa -  GFS (left) vs GEOS-5 mid-flight (00UT 30 Jan)</vt:lpstr>
      <vt:lpstr>EPV at 380 K – 00 UT 30 Jan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 Briefing, 20130121</dc:title>
  <dc:creator>Lenny Pfister</dc:creator>
  <cp:lastModifiedBy>ATTREX</cp:lastModifiedBy>
  <cp:revision>51</cp:revision>
  <dcterms:created xsi:type="dcterms:W3CDTF">2013-01-23T18:45:15Z</dcterms:created>
  <dcterms:modified xsi:type="dcterms:W3CDTF">2013-01-28T21:44:08Z</dcterms:modified>
</cp:coreProperties>
</file>