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303" r:id="rId3"/>
    <p:sldId id="310" r:id="rId4"/>
    <p:sldId id="309" r:id="rId5"/>
    <p:sldId id="305" r:id="rId6"/>
    <p:sldId id="306" r:id="rId7"/>
    <p:sldId id="308" r:id="rId8"/>
    <p:sldId id="292" r:id="rId9"/>
    <p:sldId id="311" r:id="rId10"/>
    <p:sldId id="31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3428-8E5D-0349-A64A-C44022FF52B5}" type="datetimeFigureOut">
              <a:rPr lang="en-US" smtClean="0"/>
              <a:t>2/20/13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9FA8-4F58-E742-9EDD-6F81EB228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B4D5-C5C8-E548-A7D8-8BEA6F7B73DB}" type="datetimeFigureOut">
              <a:rPr lang="en-US" smtClean="0"/>
              <a:pPr/>
              <a:t>2/20/13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Optima"/>
                <a:cs typeface="Optima"/>
              </a:rPr>
              <a:t>Met </a:t>
            </a:r>
            <a:r>
              <a:rPr lang="en-US" sz="3600" b="1" dirty="0" smtClean="0">
                <a:latin typeface="Optima"/>
                <a:cs typeface="Optima"/>
              </a:rPr>
              <a:t>Briefing </a:t>
            </a:r>
            <a:r>
              <a:rPr lang="en-US" sz="3600" b="1" dirty="0">
                <a:latin typeface="Optima"/>
                <a:cs typeface="Optima"/>
              </a:rPr>
              <a:t/>
            </a:r>
            <a:br>
              <a:rPr lang="en-US" sz="3600" b="1" dirty="0">
                <a:latin typeface="Optima"/>
                <a:cs typeface="Optima"/>
              </a:rPr>
            </a:br>
            <a:r>
              <a:rPr lang="en-US" sz="3200" b="1" dirty="0">
                <a:latin typeface="Optima"/>
                <a:cs typeface="Optima"/>
              </a:rPr>
              <a:t>f</a:t>
            </a:r>
            <a:r>
              <a:rPr lang="en-US" sz="3200" b="1" dirty="0" smtClean="0">
                <a:latin typeface="Optima"/>
                <a:cs typeface="Optima"/>
              </a:rPr>
              <a:t>or </a:t>
            </a:r>
            <a:r>
              <a:rPr lang="en-US" sz="3200" b="1" dirty="0" smtClean="0">
                <a:latin typeface="Optima"/>
                <a:cs typeface="Optima"/>
              </a:rPr>
              <a:t>ATTREX Flight 4, Feb 21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13" y="2369305"/>
            <a:ext cx="8229600" cy="412180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Optima"/>
                <a:cs typeface="Optima"/>
              </a:rPr>
              <a:t>W</a:t>
            </a:r>
            <a:r>
              <a:rPr lang="en-US" sz="2600" dirty="0" smtClean="0">
                <a:latin typeface="Optima"/>
                <a:cs typeface="Optima"/>
              </a:rPr>
              <a:t>eather for flight ops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Optima"/>
                <a:cs typeface="Optima"/>
              </a:rPr>
              <a:t>Tomorrow: good; backup </a:t>
            </a:r>
            <a:r>
              <a:rPr lang="en-US" sz="2200" dirty="0" smtClean="0">
                <a:latin typeface="Optima"/>
                <a:cs typeface="Optima"/>
              </a:rPr>
              <a:t>Fri/Sat </a:t>
            </a:r>
            <a:r>
              <a:rPr lang="en-US" sz="2200" dirty="0" smtClean="0">
                <a:latin typeface="Optima"/>
                <a:cs typeface="Optima"/>
              </a:rPr>
              <a:t>also OK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Optima"/>
                <a:cs typeface="Optima"/>
              </a:rPr>
              <a:t>Outlook for next week</a:t>
            </a:r>
            <a:endParaRPr lang="en-US" sz="2200" dirty="0" smtClean="0">
              <a:latin typeface="Optima"/>
              <a:cs typeface="Optima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Optima"/>
                <a:cs typeface="Optima"/>
              </a:rPr>
              <a:t>Conditions </a:t>
            </a:r>
            <a:r>
              <a:rPr lang="en-US" sz="2600" dirty="0" smtClean="0">
                <a:latin typeface="Optima"/>
                <a:cs typeface="Optima"/>
              </a:rPr>
              <a:t>in flight region for </a:t>
            </a:r>
            <a:r>
              <a:rPr lang="en-US" sz="2600" dirty="0" smtClean="0">
                <a:latin typeface="Optima"/>
                <a:cs typeface="Optima"/>
              </a:rPr>
              <a:t>Thu/Fri</a:t>
            </a:r>
            <a:endParaRPr lang="en-US" sz="2600" dirty="0" smtClean="0">
              <a:latin typeface="Optima"/>
              <a:cs typeface="Optima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Optima"/>
                <a:cs typeface="Optima"/>
              </a:rPr>
              <a:t>100 </a:t>
            </a:r>
            <a:r>
              <a:rPr lang="en-US" sz="2200" dirty="0" err="1" smtClean="0">
                <a:latin typeface="Optima"/>
                <a:cs typeface="Optima"/>
              </a:rPr>
              <a:t>hPa</a:t>
            </a:r>
            <a:r>
              <a:rPr lang="en-US" sz="2200" dirty="0" smtClean="0">
                <a:latin typeface="Optima"/>
                <a:cs typeface="Optima"/>
              </a:rPr>
              <a:t> temperature field during flight</a:t>
            </a:r>
            <a:endParaRPr lang="en-US" sz="2200" dirty="0" smtClean="0">
              <a:latin typeface="Optima"/>
              <a:cs typeface="Optima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Optima"/>
                <a:cs typeface="Optima"/>
              </a:rPr>
              <a:t>Large-scale EPV </a:t>
            </a:r>
            <a:r>
              <a:rPr lang="en-US" sz="2200" dirty="0" smtClean="0">
                <a:latin typeface="Optima"/>
                <a:cs typeface="Optima"/>
              </a:rPr>
              <a:t>pattern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Optima"/>
                <a:cs typeface="Optima"/>
              </a:rPr>
              <a:t>WV RDF results</a:t>
            </a:r>
            <a:endParaRPr lang="en-US" sz="2200" dirty="0" smtClean="0">
              <a:latin typeface="Optima"/>
              <a:cs typeface="Optima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Optima"/>
                <a:cs typeface="Optima"/>
              </a:rPr>
              <a:t>Temperature evolution</a:t>
            </a:r>
          </a:p>
          <a:p>
            <a:pPr lvl="1">
              <a:lnSpc>
                <a:spcPct val="120000"/>
              </a:lnSpc>
            </a:pPr>
            <a:r>
              <a:rPr lang="en-US" sz="2200" dirty="0" err="1" smtClean="0">
                <a:latin typeface="Optima"/>
                <a:cs typeface="Optima"/>
              </a:rPr>
              <a:t>Hovm</a:t>
            </a:r>
            <a:r>
              <a:rPr lang="en-US" sz="2200" dirty="0" err="1" smtClean="0">
                <a:latin typeface="Optima"/>
                <a:cs typeface="Optima"/>
              </a:rPr>
              <a:t>öller</a:t>
            </a:r>
            <a:r>
              <a:rPr lang="en-US" sz="2200" dirty="0" smtClean="0">
                <a:latin typeface="Optima"/>
                <a:cs typeface="Optima"/>
              </a:rPr>
              <a:t> plots at 100 </a:t>
            </a:r>
            <a:r>
              <a:rPr lang="en-US" sz="2200" dirty="0" err="1" smtClean="0">
                <a:latin typeface="Optima"/>
                <a:cs typeface="Optima"/>
              </a:rPr>
              <a:t>hPa</a:t>
            </a:r>
            <a:r>
              <a:rPr lang="en-US" sz="2200" dirty="0" smtClean="0">
                <a:latin typeface="Optima"/>
                <a:cs typeface="Optima"/>
              </a:rPr>
              <a:t> and 70 </a:t>
            </a:r>
            <a:r>
              <a:rPr lang="en-US" sz="2200" dirty="0" err="1" smtClean="0">
                <a:latin typeface="Optima"/>
                <a:cs typeface="Optima"/>
              </a:rPr>
              <a:t>hPa</a:t>
            </a:r>
            <a:endParaRPr lang="en-US" sz="2200" dirty="0" smtClean="0">
              <a:latin typeface="Optima"/>
              <a:cs typeface="Optima"/>
            </a:endParaRPr>
          </a:p>
          <a:p>
            <a:pPr lvl="1">
              <a:lnSpc>
                <a:spcPct val="120000"/>
              </a:lnSpc>
            </a:pPr>
            <a:r>
              <a:rPr lang="en-US" sz="2200" dirty="0" err="1" smtClean="0">
                <a:latin typeface="Optima"/>
                <a:cs typeface="Optima"/>
              </a:rPr>
              <a:t>Pfister</a:t>
            </a:r>
            <a:r>
              <a:rPr lang="en-US" sz="2200" dirty="0" smtClean="0">
                <a:latin typeface="Optima"/>
                <a:cs typeface="Optima"/>
              </a:rPr>
              <a:t> plot</a:t>
            </a:r>
            <a:endParaRPr lang="en-US" sz="2200" dirty="0" smtClean="0">
              <a:latin typeface="Optima"/>
              <a:cs typeface="Optima"/>
            </a:endParaRPr>
          </a:p>
          <a:p>
            <a:pPr lvl="1">
              <a:lnSpc>
                <a:spcPct val="120000"/>
              </a:lnSpc>
            </a:pPr>
            <a:endParaRPr lang="en-US" sz="2400" dirty="0" smtClean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2157" y="1417638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Optima"/>
                <a:cs typeface="Optima"/>
              </a:rPr>
              <a:t>Rennie</a:t>
            </a:r>
            <a:r>
              <a:rPr lang="en-US" sz="2400" b="1" dirty="0">
                <a:latin typeface="Optima"/>
                <a:cs typeface="Optima"/>
              </a:rPr>
              <a:t> Selkirk</a:t>
            </a:r>
            <a:br>
              <a:rPr lang="en-US" sz="2400" b="1" dirty="0">
                <a:latin typeface="Optima"/>
                <a:cs typeface="Optima"/>
              </a:rPr>
            </a:br>
            <a:r>
              <a:rPr lang="en-US" sz="2400" b="1" dirty="0" smtClean="0">
                <a:latin typeface="Optima"/>
                <a:cs typeface="Optima"/>
              </a:rPr>
              <a:t>20 </a:t>
            </a:r>
            <a:r>
              <a:rPr lang="en-US" sz="2400" b="1" dirty="0" smtClean="0">
                <a:latin typeface="Optima"/>
                <a:cs typeface="Optima"/>
              </a:rPr>
              <a:t>Feb 2013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op-Temp_wavg_12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-364121"/>
            <a:ext cx="887505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4302" y="5949964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100 </a:t>
            </a:r>
            <a:r>
              <a:rPr lang="en-US" dirty="0" err="1" smtClean="0"/>
              <a:t>hPa</a:t>
            </a:r>
            <a:r>
              <a:rPr lang="en-US" dirty="0" smtClean="0"/>
              <a:t> T and 70following upward trend in 70 </a:t>
            </a:r>
            <a:r>
              <a:rPr lang="en-US" dirty="0" err="1" smtClean="0"/>
              <a:t>hPa</a:t>
            </a:r>
            <a:r>
              <a:rPr lang="en-US" dirty="0" smtClean="0"/>
              <a:t> T since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Temperatures at both levels still approx. 2 K below 20-year averages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3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2648"/>
            <a:ext cx="3822192" cy="2953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150"/>
            <a:ext cx="3822192" cy="295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8" y="61264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8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4 AM </a:t>
            </a:r>
            <a:r>
              <a:rPr lang="en-US" sz="3200" b="1" dirty="0" smtClean="0">
                <a:latin typeface="Optima"/>
                <a:cs typeface="Optima"/>
              </a:rPr>
              <a:t>Thursday </a:t>
            </a:r>
            <a:r>
              <a:rPr lang="en-US" sz="3200" b="1" dirty="0" smtClean="0">
                <a:latin typeface="Optima"/>
                <a:cs typeface="Optima"/>
              </a:rPr>
              <a:t>– </a:t>
            </a:r>
            <a:r>
              <a:rPr lang="en-US" sz="3200" b="1" dirty="0" smtClean="0">
                <a:latin typeface="Optima"/>
                <a:cs typeface="Optima"/>
              </a:rPr>
              <a:t>21 </a:t>
            </a:r>
            <a:r>
              <a:rPr lang="en-US" sz="3200" b="1" dirty="0" smtClean="0">
                <a:latin typeface="Optima"/>
                <a:cs typeface="Optima"/>
              </a:rPr>
              <a:t>Feb </a:t>
            </a:r>
            <a:r>
              <a:rPr lang="en-US" sz="3200" b="1" dirty="0">
                <a:latin typeface="Optima"/>
                <a:cs typeface="Optima"/>
              </a:rPr>
              <a:t>12UT / </a:t>
            </a:r>
            <a:r>
              <a:rPr lang="en-US" sz="3200" b="1" dirty="0" smtClean="0">
                <a:latin typeface="Optima"/>
                <a:cs typeface="Optima"/>
              </a:rPr>
              <a:t>NAM 24HR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3607" y="3797150"/>
            <a:ext cx="4530687" cy="298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DISCUSSION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Overall, looks good for </a:t>
            </a:r>
            <a:r>
              <a:rPr lang="en-US" sz="1600" dirty="0" smtClean="0"/>
              <a:t>7 AM takeoff: </a:t>
            </a:r>
            <a:endParaRPr lang="en-US" sz="1200" dirty="0" smtClean="0"/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 smtClean="0"/>
              <a:t>Weak surface winds, </a:t>
            </a:r>
            <a:r>
              <a:rPr lang="en-US" sz="1600" dirty="0" smtClean="0"/>
              <a:t>but increasing to 10 </a:t>
            </a:r>
            <a:r>
              <a:rPr lang="en-US" sz="1600" dirty="0" err="1" smtClean="0"/>
              <a:t>kts</a:t>
            </a:r>
            <a:r>
              <a:rPr lang="en-US" sz="1600" dirty="0" smtClean="0"/>
              <a:t> from NE by mid-morning</a:t>
            </a:r>
            <a:endParaRPr lang="en-US" sz="1600" dirty="0" smtClean="0"/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N</a:t>
            </a:r>
            <a:r>
              <a:rPr lang="en-US" sz="1600" dirty="0" smtClean="0"/>
              <a:t>orthwesterly flow aloft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 smtClean="0"/>
              <a:t>RH @ 700 </a:t>
            </a:r>
            <a:r>
              <a:rPr lang="en-US" sz="1600" dirty="0" err="1" smtClean="0"/>
              <a:t>hPa</a:t>
            </a:r>
            <a:r>
              <a:rPr lang="en-US" sz="1600" dirty="0" smtClean="0"/>
              <a:t> &lt;30%: stable, descending air; ~40% low cloudiness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097425" y="1527856"/>
            <a:ext cx="433332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2444" y="2891944"/>
            <a:ext cx="414697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29793" y="2425680"/>
            <a:ext cx="196765" cy="58239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7912" y="5743009"/>
            <a:ext cx="401873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37593" y="5641898"/>
            <a:ext cx="368430" cy="36076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29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5" y="1003408"/>
            <a:ext cx="3822192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72" y="1003408"/>
            <a:ext cx="3822192" cy="295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14"/>
            <a:ext cx="8229600" cy="4919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Long range outlook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59207" y="4067397"/>
            <a:ext cx="4530687" cy="138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 smtClean="0"/>
              <a:t>TUESDAY, 2/26</a:t>
            </a:r>
            <a:endParaRPr lang="en-US" sz="1600" b="1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Tuesday looks problematic</a:t>
            </a:r>
            <a:endParaRPr lang="en-US" sz="1600" dirty="0" smtClean="0"/>
          </a:p>
          <a:p>
            <a:pPr marL="800100" lvl="1" indent="-342900">
              <a:buFont typeface="+mj-lt"/>
              <a:buAutoNum type="alphaUcPeriod" startAt="7"/>
            </a:pPr>
            <a:r>
              <a:rPr lang="en-US" sz="1600" dirty="0" smtClean="0"/>
              <a:t>Short-wave trough passin</a:t>
            </a:r>
            <a:r>
              <a:rPr lang="en-US" sz="1600" dirty="0" smtClean="0"/>
              <a:t>g through</a:t>
            </a:r>
            <a:endParaRPr lang="en-US" sz="1600" dirty="0" smtClean="0"/>
          </a:p>
          <a:p>
            <a:pPr marL="800100" lvl="1" indent="-342900">
              <a:buFont typeface="+mj-lt"/>
              <a:buAutoNum type="alphaUcPeriod" startAt="7"/>
            </a:pPr>
            <a:r>
              <a:rPr lang="en-US" sz="1600" dirty="0" smtClean="0"/>
              <a:t>Likely precipitation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9894" y="2624844"/>
            <a:ext cx="443351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8241" y="2284850"/>
            <a:ext cx="446156" cy="5847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1962681" y="2577238"/>
            <a:ext cx="805560" cy="29238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44330" y="2946333"/>
            <a:ext cx="552726" cy="10604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1615856" y="5452670"/>
            <a:ext cx="4974038" cy="138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 smtClean="0"/>
              <a:t>Later on….</a:t>
            </a:r>
            <a:endParaRPr lang="en-US" sz="2000" b="1" dirty="0" smtClean="0"/>
          </a:p>
          <a:p>
            <a:pPr marL="457200" lvl="1" indent="0">
              <a:buNone/>
            </a:pPr>
            <a:r>
              <a:rPr lang="en-US" sz="2000" dirty="0" smtClean="0"/>
              <a:t>500 </a:t>
            </a:r>
            <a:r>
              <a:rPr lang="en-US" sz="2000" dirty="0" err="1" smtClean="0"/>
              <a:t>hPa</a:t>
            </a:r>
            <a:r>
              <a:rPr lang="en-US" sz="2000" dirty="0" smtClean="0"/>
              <a:t> ridge passage Friday, so positive outlook after Tuesday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7739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2" y="103481"/>
            <a:ext cx="8875058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800000"/>
                </a:solidFill>
                <a:latin typeface="Optima"/>
                <a:cs typeface="Optima"/>
              </a:rPr>
              <a:t>100 </a:t>
            </a:r>
            <a:r>
              <a:rPr lang="en-US" sz="2400" b="1" dirty="0" err="1" smtClean="0">
                <a:solidFill>
                  <a:srgbClr val="800000"/>
                </a:solidFill>
                <a:latin typeface="Optima"/>
                <a:cs typeface="Optima"/>
              </a:rPr>
              <a:t>hPa</a:t>
            </a:r>
            <a:r>
              <a:rPr lang="en-US" sz="2400" b="1" dirty="0" smtClean="0">
                <a:solidFill>
                  <a:srgbClr val="800000"/>
                </a:solidFill>
                <a:latin typeface="Optima"/>
                <a:cs typeface="Optima"/>
              </a:rPr>
              <a:t> Temperatures and winds</a:t>
            </a:r>
            <a:endParaRPr lang="en-US" sz="2400" b="1" dirty="0">
              <a:solidFill>
                <a:srgbClr val="8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8440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9" y="916178"/>
            <a:ext cx="7126155" cy="534461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27787" y="1567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Optima"/>
                <a:cs typeface="Optima"/>
              </a:rPr>
              <a:t>380 K EPV </a:t>
            </a:r>
            <a:r>
              <a:rPr lang="en-US" sz="2400" b="1" dirty="0" smtClean="0">
                <a:latin typeface="Optima"/>
                <a:cs typeface="Optima"/>
              </a:rPr>
              <a:t>– GEOS</a:t>
            </a:r>
            <a:r>
              <a:rPr lang="en-US" sz="2400" b="1" dirty="0" smtClean="0">
                <a:latin typeface="Optima"/>
                <a:cs typeface="Optima"/>
              </a:rPr>
              <a:t>-</a:t>
            </a:r>
            <a:r>
              <a:rPr lang="en-US" sz="2400" b="1" dirty="0" smtClean="0">
                <a:latin typeface="Optima"/>
                <a:cs typeface="Optima"/>
              </a:rPr>
              <a:t>5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8351" y="58662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Optima"/>
                <a:cs typeface="Optima"/>
              </a:rPr>
              <a:t>Mid-flight </a:t>
            </a:r>
            <a:r>
              <a:rPr lang="en-US" b="1" dirty="0" smtClean="0">
                <a:latin typeface="Optima"/>
                <a:cs typeface="Optima"/>
              </a:rPr>
              <a:t>22 </a:t>
            </a:r>
            <a:r>
              <a:rPr lang="en-US" b="1" dirty="0" smtClean="0">
                <a:latin typeface="Optima"/>
                <a:cs typeface="Optima"/>
              </a:rPr>
              <a:t>Feb 00UT</a:t>
            </a:r>
            <a:endParaRPr lang="en-US" b="1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403" y="6256625"/>
            <a:ext cx="609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800000"/>
                </a:solidFill>
              </a:rPr>
              <a:t>We will be deep into tropical air from about 12°N southward</a:t>
            </a:r>
            <a:endParaRPr lang="en-US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2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64828" y="17639"/>
            <a:ext cx="7986886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Optima"/>
                <a:cs typeface="Optima"/>
              </a:rPr>
              <a:t>RDF Results – </a:t>
            </a:r>
            <a:r>
              <a:rPr lang="en-US" sz="2800" b="1" dirty="0" smtClean="0">
                <a:latin typeface="Optima"/>
                <a:cs typeface="Optima"/>
              </a:rPr>
              <a:t>22 </a:t>
            </a:r>
            <a:r>
              <a:rPr lang="en-US" sz="2800" b="1" dirty="0" smtClean="0">
                <a:latin typeface="Optima"/>
                <a:cs typeface="Optima"/>
              </a:rPr>
              <a:t>Feb</a:t>
            </a:r>
            <a:endParaRPr lang="en-US" sz="2800" b="1" dirty="0">
              <a:latin typeface="Optima"/>
              <a:cs typeface="Opti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279914"/>
            <a:ext cx="8713216" cy="435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0584" y="636942"/>
            <a:ext cx="538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Cloud probability or zones of dehydration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98157" y="5833274"/>
            <a:ext cx="5794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²"/>
            </a:pPr>
            <a:r>
              <a:rPr lang="en-US" sz="2000" dirty="0" smtClean="0">
                <a:solidFill>
                  <a:srgbClr val="800000"/>
                </a:solidFill>
              </a:rPr>
              <a:t>Possible thin cirrus along track near 5°N 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3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64828" y="17639"/>
            <a:ext cx="7986886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Optima"/>
                <a:cs typeface="Optima"/>
              </a:rPr>
              <a:t>RDF Results – </a:t>
            </a:r>
            <a:r>
              <a:rPr lang="en-US" sz="2800" b="1" dirty="0" smtClean="0">
                <a:latin typeface="Optima"/>
                <a:cs typeface="Optima"/>
              </a:rPr>
              <a:t>22 </a:t>
            </a:r>
            <a:r>
              <a:rPr lang="en-US" sz="2800" b="1" dirty="0" smtClean="0">
                <a:latin typeface="Optima"/>
                <a:cs typeface="Optima"/>
              </a:rPr>
              <a:t>Feb</a:t>
            </a:r>
            <a:endParaRPr lang="en-US" sz="2800" b="1" dirty="0">
              <a:latin typeface="Optima"/>
              <a:cs typeface="Opti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279914"/>
            <a:ext cx="8713216" cy="435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2288" y="636942"/>
            <a:ext cx="223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Net dehydration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49125" y="5899126"/>
            <a:ext cx="60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South of 10°N, the track traverses region of weak dehydration (</a:t>
            </a:r>
            <a:r>
              <a:rPr lang="en-US" dirty="0" smtClean="0">
                <a:cs typeface="Symbol" charset="2"/>
              </a:rPr>
              <a:t>0.8 to 1.1 </a:t>
            </a:r>
            <a:r>
              <a:rPr lang="en-US" dirty="0" err="1" smtClean="0">
                <a:cs typeface="Symbol" charset="2"/>
              </a:rPr>
              <a:t>ppmv</a:t>
            </a:r>
            <a:r>
              <a:rPr lang="en-US" dirty="0" smtClean="0">
                <a:cs typeface="Symbol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0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4"/>
            <a:ext cx="9153144" cy="7072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4468" y="6226090"/>
            <a:ext cx="543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 smtClean="0">
                <a:solidFill>
                  <a:srgbClr val="800000"/>
                </a:solidFill>
                <a:latin typeface="Optima"/>
                <a:cs typeface="Optima"/>
              </a:rPr>
              <a:t>Eastern Pacific warming up</a:t>
            </a:r>
            <a:endParaRPr lang="en-US" sz="2000" b="1" dirty="0" smtClean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Optima"/>
                <a:cs typeface="Optima"/>
              </a:rPr>
              <a:t>Hovmöller</a:t>
            </a:r>
            <a:r>
              <a:rPr lang="en-US" sz="2400" b="1" dirty="0" smtClean="0">
                <a:latin typeface="Optima"/>
                <a:cs typeface="Optima"/>
              </a:rPr>
              <a:t> diagram </a:t>
            </a:r>
            <a:r>
              <a:rPr lang="en-US" sz="2400" b="1" dirty="0" smtClean="0">
                <a:latin typeface="Optima"/>
                <a:cs typeface="Optima"/>
              </a:rPr>
              <a:t>at </a:t>
            </a:r>
            <a:r>
              <a:rPr lang="en-US" sz="2400" b="1" dirty="0">
                <a:latin typeface="Optima"/>
                <a:cs typeface="Optima"/>
              </a:rPr>
              <a:t>0</a:t>
            </a:r>
            <a:r>
              <a:rPr lang="en-US" sz="2400" b="1" dirty="0" smtClean="0">
                <a:latin typeface="Optima"/>
                <a:cs typeface="Optima"/>
              </a:rPr>
              <a:t>° </a:t>
            </a:r>
            <a:r>
              <a:rPr lang="en-US" sz="2400" b="1" dirty="0" smtClean="0">
                <a:latin typeface="Optima"/>
                <a:cs typeface="Optima"/>
              </a:rPr>
              <a:t>– 100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T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5585273" y="1292883"/>
            <a:ext cx="325185" cy="9700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5" idx="0"/>
          </p:cNvCxnSpPr>
          <p:nvPr/>
        </p:nvCxnSpPr>
        <p:spPr>
          <a:xfrm flipH="1" flipV="1">
            <a:off x="5763707" y="1509693"/>
            <a:ext cx="553615" cy="716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85273" y="2225766"/>
            <a:ext cx="146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(Very) approx. time-longitude flight window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6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4"/>
            <a:ext cx="9153144" cy="7072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4468" y="6226090"/>
            <a:ext cx="543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 smtClean="0">
                <a:solidFill>
                  <a:srgbClr val="800000"/>
                </a:solidFill>
                <a:latin typeface="Optima"/>
                <a:cs typeface="Optima"/>
              </a:rPr>
              <a:t>Traveling wave features more prominent</a:t>
            </a:r>
            <a:endParaRPr lang="en-US" sz="2000" b="1" dirty="0" smtClean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7787" y="0"/>
            <a:ext cx="5885073" cy="7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Optima"/>
                <a:cs typeface="Optima"/>
              </a:rPr>
              <a:t>Hovmöller</a:t>
            </a:r>
            <a:r>
              <a:rPr lang="en-US" sz="2400" b="1" dirty="0" smtClean="0">
                <a:latin typeface="Optima"/>
                <a:cs typeface="Optima"/>
              </a:rPr>
              <a:t> diagram </a:t>
            </a:r>
            <a:r>
              <a:rPr lang="en-US" sz="2400" b="1" dirty="0" smtClean="0">
                <a:latin typeface="Optima"/>
                <a:cs typeface="Optima"/>
              </a:rPr>
              <a:t>at </a:t>
            </a:r>
            <a:r>
              <a:rPr lang="en-US" sz="2400" b="1" dirty="0">
                <a:latin typeface="Optima"/>
                <a:cs typeface="Optima"/>
              </a:rPr>
              <a:t>0</a:t>
            </a:r>
            <a:r>
              <a:rPr lang="en-US" sz="2400" b="1" dirty="0" smtClean="0">
                <a:latin typeface="Optima"/>
                <a:cs typeface="Optima"/>
              </a:rPr>
              <a:t>° </a:t>
            </a:r>
            <a:r>
              <a:rPr lang="en-US" sz="2400" b="1" dirty="0" smtClean="0">
                <a:latin typeface="Optima"/>
                <a:cs typeface="Optima"/>
              </a:rPr>
              <a:t>– </a:t>
            </a:r>
            <a:r>
              <a:rPr lang="en-US" sz="2400" b="1" dirty="0" smtClean="0">
                <a:latin typeface="Optima"/>
                <a:cs typeface="Optima"/>
              </a:rPr>
              <a:t>70</a:t>
            </a:r>
            <a:r>
              <a:rPr lang="en-US" sz="2400" b="1" dirty="0" smtClean="0">
                <a:latin typeface="Optima"/>
                <a:cs typeface="Optima"/>
              </a:rPr>
              <a:t> </a:t>
            </a:r>
            <a:r>
              <a:rPr lang="en-US" sz="2400" b="1" dirty="0" err="1" smtClean="0">
                <a:latin typeface="Optima"/>
                <a:cs typeface="Optima"/>
              </a:rPr>
              <a:t>hPa</a:t>
            </a:r>
            <a:r>
              <a:rPr lang="en-US" sz="2400" b="1" dirty="0" smtClean="0">
                <a:latin typeface="Optima"/>
                <a:cs typeface="Optima"/>
              </a:rPr>
              <a:t> T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5585273" y="1292883"/>
            <a:ext cx="325185" cy="9700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5" idx="0"/>
          </p:cNvCxnSpPr>
          <p:nvPr/>
        </p:nvCxnSpPr>
        <p:spPr>
          <a:xfrm flipH="1" flipV="1">
            <a:off x="5763707" y="1509693"/>
            <a:ext cx="553615" cy="716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85273" y="2225766"/>
            <a:ext cx="146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(Very) approx. time-longitude flight window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9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303</Words>
  <Application>Microsoft Macintosh PowerPoint</Application>
  <PresentationFormat>On-screen Show (4:3)</PresentationFormat>
  <Paragraphs>50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Met Briefing  for ATTREX Flight 4, Feb 21</vt:lpstr>
      <vt:lpstr>4 AM Thursday – 21 Feb 12UT / NAM 24HR</vt:lpstr>
      <vt:lpstr>Long range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20130121</dc:title>
  <dc:creator>Lenny Pfister</dc:creator>
  <cp:lastModifiedBy>ATTREX</cp:lastModifiedBy>
  <cp:revision>128</cp:revision>
  <dcterms:created xsi:type="dcterms:W3CDTF">2013-01-23T18:45:15Z</dcterms:created>
  <dcterms:modified xsi:type="dcterms:W3CDTF">2013-02-20T22:20:46Z</dcterms:modified>
</cp:coreProperties>
</file>