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8" r:id="rId2"/>
    <p:sldId id="303" r:id="rId3"/>
    <p:sldId id="304" r:id="rId4"/>
    <p:sldId id="309" r:id="rId5"/>
    <p:sldId id="305" r:id="rId6"/>
    <p:sldId id="292" r:id="rId7"/>
    <p:sldId id="291" r:id="rId8"/>
    <p:sldId id="306" r:id="rId9"/>
    <p:sldId id="308" r:id="rId10"/>
    <p:sldId id="307" r:id="rId11"/>
    <p:sldId id="300" r:id="rId12"/>
    <p:sldId id="289" r:id="rId13"/>
    <p:sldId id="302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35" d="100"/>
          <a:sy n="135" d="100"/>
        </p:scale>
        <p:origin x="-5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8D3428-8E5D-0349-A64A-C44022FF52B5}" type="datetimeFigureOut">
              <a:rPr lang="en-US" smtClean="0"/>
              <a:t>2/3/13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C9FA8-4F58-E742-9EDD-6F81EB228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270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9FA8-4F58-E742-9EDD-6F81EB228E6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10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9FA8-4F58-E742-9EDD-6F81EB228E6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10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9FA8-4F58-E742-9EDD-6F81EB228E6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10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9FA8-4F58-E742-9EDD-6F81EB228E6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10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9FA8-4F58-E742-9EDD-6F81EB228E6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10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2/3/13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2/3/13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2/3/13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2/3/13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2/3/13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2/3/13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2/3/13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2/3/13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2/3/13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2/3/13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2/3/13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7B4D5-C5C8-E548-A7D8-8BEA6F7B73DB}" type="datetimeFigureOut">
              <a:rPr lang="en-US" smtClean="0"/>
              <a:pPr/>
              <a:t>2/3/13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>
                <a:latin typeface="Optima"/>
                <a:cs typeface="Optima"/>
              </a:rPr>
              <a:t>ATTREX Met Briefing </a:t>
            </a:r>
            <a:r>
              <a:rPr lang="en-US" sz="3600" b="1" dirty="0">
                <a:latin typeface="Optima"/>
                <a:cs typeface="Optima"/>
              </a:rPr>
              <a:t/>
            </a:r>
            <a:br>
              <a:rPr lang="en-US" sz="3600" b="1" dirty="0">
                <a:latin typeface="Optima"/>
                <a:cs typeface="Optima"/>
              </a:rPr>
            </a:br>
            <a:r>
              <a:rPr lang="en-US" sz="3200" b="1" dirty="0">
                <a:latin typeface="Optima"/>
                <a:cs typeface="Optima"/>
              </a:rPr>
              <a:t>f</a:t>
            </a:r>
            <a:r>
              <a:rPr lang="en-US" sz="3200" b="1" dirty="0" smtClean="0">
                <a:latin typeface="Optima"/>
                <a:cs typeface="Optima"/>
              </a:rPr>
              <a:t>or flight of </a:t>
            </a:r>
            <a:r>
              <a:rPr lang="en-US" sz="3200" b="1" dirty="0" smtClean="0">
                <a:latin typeface="Optima"/>
                <a:cs typeface="Optima"/>
              </a:rPr>
              <a:t>Feb 5</a:t>
            </a:r>
            <a:endParaRPr lang="en-US" sz="3200" b="1" dirty="0">
              <a:latin typeface="Optima"/>
              <a:cs typeface="Optim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413" y="2369305"/>
            <a:ext cx="8229600" cy="412180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latin typeface="Optima"/>
                <a:cs typeface="Optima"/>
              </a:rPr>
              <a:t>W</a:t>
            </a:r>
            <a:r>
              <a:rPr lang="en-US" sz="2800" dirty="0" smtClean="0">
                <a:latin typeface="Optima"/>
                <a:cs typeface="Optima"/>
              </a:rPr>
              <a:t>eather </a:t>
            </a:r>
            <a:r>
              <a:rPr lang="en-US" sz="2800" dirty="0" smtClean="0">
                <a:latin typeface="Optima"/>
                <a:cs typeface="Optima"/>
              </a:rPr>
              <a:t>for flight </a:t>
            </a:r>
            <a:r>
              <a:rPr lang="en-US" sz="2800" dirty="0" smtClean="0">
                <a:latin typeface="Optima"/>
                <a:cs typeface="Optima"/>
              </a:rPr>
              <a:t>ops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>
                <a:latin typeface="Optima"/>
                <a:cs typeface="Optima"/>
              </a:rPr>
              <a:t>Tomorrow: good; backup Wed/Thu also OK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>
                <a:latin typeface="Optima"/>
                <a:cs typeface="Optima"/>
              </a:rPr>
              <a:t>A bit of rain</a:t>
            </a:r>
            <a:r>
              <a:rPr lang="en-US" sz="2400" dirty="0" smtClean="0">
                <a:latin typeface="Optima"/>
                <a:cs typeface="Optima"/>
              </a:rPr>
              <a:t> Thursday evening into Friday; request to USAF for airfield open on Sunday</a:t>
            </a:r>
            <a:endParaRPr lang="en-US" sz="2400" dirty="0" smtClean="0">
              <a:latin typeface="Optima"/>
              <a:cs typeface="Optima"/>
            </a:endParaRPr>
          </a:p>
          <a:p>
            <a:pPr>
              <a:lnSpc>
                <a:spcPct val="120000"/>
              </a:lnSpc>
            </a:pPr>
            <a:r>
              <a:rPr lang="en-US" sz="2800" dirty="0" smtClean="0">
                <a:latin typeface="Optima"/>
                <a:cs typeface="Optima"/>
              </a:rPr>
              <a:t>Conditions in flight region for Tue/Wed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>
                <a:latin typeface="Optima"/>
                <a:cs typeface="Optima"/>
              </a:rPr>
              <a:t>Convection along the track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>
                <a:latin typeface="Optima"/>
                <a:cs typeface="Optima"/>
              </a:rPr>
              <a:t>Large-scale EPV pattern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>
                <a:latin typeface="Optima"/>
                <a:cs typeface="Optima"/>
              </a:rPr>
              <a:t>Longer-term evolution of 100 </a:t>
            </a:r>
            <a:r>
              <a:rPr lang="en-US" sz="2400" dirty="0" err="1" smtClean="0">
                <a:latin typeface="Optima"/>
                <a:cs typeface="Optima"/>
              </a:rPr>
              <a:t>mb</a:t>
            </a:r>
            <a:r>
              <a:rPr lang="en-US" sz="2400" dirty="0" smtClean="0">
                <a:latin typeface="Optima"/>
                <a:cs typeface="Optima"/>
              </a:rPr>
              <a:t> T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>
                <a:latin typeface="Optima"/>
                <a:cs typeface="Optima"/>
              </a:rPr>
              <a:t>Change of T near track through the period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>
                <a:latin typeface="Optima"/>
                <a:cs typeface="Optima"/>
              </a:rPr>
              <a:t>WV RDF results</a:t>
            </a:r>
          </a:p>
          <a:p>
            <a:pPr lvl="1">
              <a:lnSpc>
                <a:spcPct val="120000"/>
              </a:lnSpc>
            </a:pPr>
            <a:endParaRPr lang="en-US" sz="2400" dirty="0" smtClean="0">
              <a:latin typeface="Optima"/>
              <a:cs typeface="Optim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82157" y="1417638"/>
            <a:ext cx="21082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Optima"/>
                <a:cs typeface="Optima"/>
              </a:rPr>
              <a:t>Rennie</a:t>
            </a:r>
            <a:r>
              <a:rPr lang="en-US" sz="2400" b="1" dirty="0">
                <a:latin typeface="Optima"/>
                <a:cs typeface="Optima"/>
              </a:rPr>
              <a:t> Selkirk</a:t>
            </a:r>
            <a:br>
              <a:rPr lang="en-US" sz="2400" b="1" dirty="0">
                <a:latin typeface="Optima"/>
                <a:cs typeface="Optima"/>
              </a:rPr>
            </a:br>
            <a:r>
              <a:rPr lang="en-US" sz="2400" b="1" dirty="0" smtClean="0">
                <a:latin typeface="Optima"/>
                <a:cs typeface="Optima"/>
              </a:rPr>
              <a:t>04 Feb 2013</a:t>
            </a:r>
            <a:endParaRPr 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810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97150"/>
            <a:ext cx="3822192" cy="29535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688" y="612648"/>
            <a:ext cx="3822192" cy="2953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12648"/>
            <a:ext cx="3822192" cy="29535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398"/>
            <a:ext cx="8229600" cy="491912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latin typeface="Optima"/>
                <a:cs typeface="Optima"/>
              </a:rPr>
              <a:t>4 AM </a:t>
            </a:r>
            <a:r>
              <a:rPr lang="en-US" sz="3200" b="1" dirty="0" smtClean="0">
                <a:latin typeface="Optima"/>
                <a:cs typeface="Optima"/>
              </a:rPr>
              <a:t>Wednesday </a:t>
            </a:r>
            <a:r>
              <a:rPr lang="en-US" sz="3200" b="1" dirty="0" smtClean="0">
                <a:latin typeface="Optima"/>
                <a:cs typeface="Optima"/>
              </a:rPr>
              <a:t>– </a:t>
            </a:r>
            <a:r>
              <a:rPr lang="en-US" sz="3200" b="1" dirty="0" smtClean="0">
                <a:latin typeface="Optima"/>
                <a:cs typeface="Optima"/>
              </a:rPr>
              <a:t>06 Feb </a:t>
            </a:r>
            <a:r>
              <a:rPr lang="en-US" sz="3200" b="1" dirty="0">
                <a:latin typeface="Optima"/>
                <a:cs typeface="Optima"/>
              </a:rPr>
              <a:t>12UT / </a:t>
            </a:r>
            <a:r>
              <a:rPr lang="en-US" sz="3200" b="1" dirty="0" smtClean="0">
                <a:latin typeface="Optima"/>
                <a:cs typeface="Optima"/>
              </a:rPr>
              <a:t>GFS 54HR</a:t>
            </a:r>
            <a:endParaRPr lang="en-US" sz="3200" b="1" dirty="0">
              <a:latin typeface="Optima"/>
              <a:cs typeface="Optima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393607" y="3797150"/>
            <a:ext cx="4530687" cy="29801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b="1" dirty="0" smtClean="0"/>
              <a:t>DISCUSSION</a:t>
            </a:r>
          </a:p>
          <a:p>
            <a:pPr marL="0" indent="0">
              <a:buNone/>
            </a:pPr>
            <a:r>
              <a:rPr lang="en-US" sz="1800" dirty="0" smtClean="0"/>
              <a:t>L</a:t>
            </a:r>
            <a:r>
              <a:rPr lang="en-US" sz="1800" dirty="0" smtClean="0"/>
              <a:t>ooks good for return Wed AM as well</a:t>
            </a:r>
          </a:p>
          <a:p>
            <a:pPr>
              <a:buFont typeface="Wingdings" charset="2"/>
              <a:buChar char="§"/>
            </a:pPr>
            <a:r>
              <a:rPr lang="en-US" sz="1800" dirty="0" smtClean="0"/>
              <a:t>Light winds from the west at EDW</a:t>
            </a:r>
          </a:p>
          <a:p>
            <a:pPr>
              <a:buFont typeface="Wingdings" charset="2"/>
              <a:buChar char="§"/>
            </a:pPr>
            <a:r>
              <a:rPr lang="en-US" sz="1800" dirty="0" smtClean="0"/>
              <a:t>Weak </a:t>
            </a:r>
            <a:r>
              <a:rPr lang="en-US" sz="1800" dirty="0" err="1" smtClean="0"/>
              <a:t>trof</a:t>
            </a:r>
            <a:r>
              <a:rPr lang="en-US" sz="1800" dirty="0" smtClean="0"/>
              <a:t>/</a:t>
            </a:r>
            <a:r>
              <a:rPr lang="en-US" sz="1800" dirty="0" err="1" smtClean="0"/>
              <a:t>vort</a:t>
            </a:r>
            <a:r>
              <a:rPr lang="en-US" sz="1800" dirty="0" smtClean="0"/>
              <a:t> </a:t>
            </a:r>
            <a:r>
              <a:rPr lang="en-US" sz="1800" dirty="0" smtClean="0"/>
              <a:t>max feature </a:t>
            </a:r>
            <a:r>
              <a:rPr lang="en-US" sz="1800" dirty="0" smtClean="0"/>
              <a:t>[</a:t>
            </a:r>
            <a:r>
              <a:rPr lang="en-US" sz="1800" b="1" dirty="0" smtClean="0"/>
              <a:t>N</a:t>
            </a:r>
            <a:r>
              <a:rPr lang="en-US" sz="1800" dirty="0" smtClean="0"/>
              <a:t>] passing through</a:t>
            </a:r>
          </a:p>
          <a:p>
            <a:pPr>
              <a:buFont typeface="Wingdings" charset="2"/>
              <a:buChar char="§"/>
            </a:pPr>
            <a:r>
              <a:rPr lang="en-US" sz="1800" dirty="0" smtClean="0"/>
              <a:t>Some middle-level moisture [</a:t>
            </a:r>
            <a:r>
              <a:rPr lang="en-US" sz="1800" b="1" dirty="0" smtClean="0"/>
              <a:t>O</a:t>
            </a:r>
            <a:r>
              <a:rPr lang="en-US" sz="1800" dirty="0" smtClean="0"/>
              <a:t>] but not enough to be a problem</a:t>
            </a:r>
            <a:r>
              <a:rPr lang="en-US" sz="1800" dirty="0" smtClean="0"/>
              <a:t> </a:t>
            </a:r>
            <a:r>
              <a:rPr lang="en-US" sz="1800" i="1" dirty="0" smtClean="0"/>
              <a:t> </a:t>
            </a:r>
            <a:endParaRPr lang="en-US" sz="1800" i="1" dirty="0"/>
          </a:p>
          <a:p>
            <a:pPr marL="0" indent="0">
              <a:buNone/>
            </a:pPr>
            <a:endParaRPr lang="en-US" sz="16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7008514" y="1991776"/>
            <a:ext cx="454972" cy="58477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N</a:t>
            </a:r>
            <a:endParaRPr lang="en-US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7" name="Straight Arrow Connector 16"/>
          <p:cNvCxnSpPr>
            <a:stCxn id="16" idx="1"/>
          </p:cNvCxnSpPr>
          <p:nvPr/>
        </p:nvCxnSpPr>
        <p:spPr>
          <a:xfrm flipH="1">
            <a:off x="6095996" y="2284164"/>
            <a:ext cx="912518" cy="170097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02084" y="5715338"/>
            <a:ext cx="462186" cy="58477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O</a:t>
            </a:r>
            <a:endParaRPr lang="en-US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245422" y="5566613"/>
            <a:ext cx="345087" cy="297450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2824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50688"/>
            <a:ext cx="3663950" cy="33679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594" y="1408004"/>
            <a:ext cx="5733288" cy="44302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398"/>
            <a:ext cx="8229600" cy="491912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latin typeface="Optima"/>
                <a:cs typeface="Optima"/>
              </a:rPr>
              <a:t>Proxy forecasting for icing</a:t>
            </a:r>
            <a:endParaRPr lang="en-US" sz="3200" b="1" dirty="0">
              <a:latin typeface="Optima"/>
              <a:cs typeface="Optima"/>
            </a:endParaRPr>
          </a:p>
        </p:txBody>
      </p:sp>
      <p:sp>
        <p:nvSpPr>
          <p:cNvPr id="10" name="Oval 9"/>
          <p:cNvSpPr/>
          <p:nvPr/>
        </p:nvSpPr>
        <p:spPr>
          <a:xfrm rot="827965">
            <a:off x="385704" y="3132667"/>
            <a:ext cx="1749777" cy="752593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57200" y="547000"/>
            <a:ext cx="365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NWS Icing  probability – 05 Feb 00UT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170564" y="1340651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GFS 500 </a:t>
            </a:r>
            <a:r>
              <a:rPr lang="en-US" dirty="0" err="1" smtClean="0"/>
              <a:t>hPa</a:t>
            </a:r>
            <a:r>
              <a:rPr lang="en-US" dirty="0" smtClean="0"/>
              <a:t> RH – 05 Feb 00UT</a:t>
            </a:r>
            <a:endParaRPr lang="en-US" dirty="0"/>
          </a:p>
        </p:txBody>
      </p:sp>
      <p:sp>
        <p:nvSpPr>
          <p:cNvPr id="23" name="Oval 22"/>
          <p:cNvSpPr/>
          <p:nvPr/>
        </p:nvSpPr>
        <p:spPr>
          <a:xfrm rot="203209">
            <a:off x="6602123" y="2344327"/>
            <a:ext cx="1318914" cy="517408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630352" y="5722104"/>
            <a:ext cx="36215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Rationale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Icing forecast only out to 12 </a:t>
            </a:r>
            <a:r>
              <a:rPr lang="en-US" dirty="0" err="1" smtClean="0"/>
              <a:t>hr</a:t>
            </a:r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But, RH at 500 </a:t>
            </a:r>
            <a:r>
              <a:rPr lang="en-US" dirty="0" err="1" smtClean="0"/>
              <a:t>hPa</a:t>
            </a:r>
            <a:r>
              <a:rPr lang="en-US" dirty="0" smtClean="0"/>
              <a:t> highly </a:t>
            </a:r>
            <a:r>
              <a:rPr lang="en-US" dirty="0" err="1" smtClean="0"/>
              <a:t>correlat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00524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160" y="1554905"/>
            <a:ext cx="5029200" cy="3886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1435"/>
            <a:ext cx="8229600" cy="491912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latin typeface="Optima"/>
                <a:cs typeface="Optima"/>
              </a:rPr>
              <a:t>Icing not a factor for Tuesday T/O</a:t>
            </a:r>
            <a:endParaRPr lang="en-US" sz="3200" b="1" dirty="0">
              <a:latin typeface="Optima"/>
              <a:cs typeface="Optim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59527" y="1487552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GFS 500 </a:t>
            </a:r>
            <a:r>
              <a:rPr lang="en-US" dirty="0" err="1" smtClean="0"/>
              <a:t>hPa</a:t>
            </a:r>
            <a:r>
              <a:rPr lang="en-US" dirty="0" smtClean="0"/>
              <a:t> RH – 05 Feb 00UT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630352" y="5722104"/>
            <a:ext cx="36215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Rationale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Icing forecast only out to 12 </a:t>
            </a:r>
            <a:r>
              <a:rPr lang="en-US" dirty="0" err="1" smtClean="0"/>
              <a:t>hr</a:t>
            </a:r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But, RH at 500 </a:t>
            </a:r>
            <a:r>
              <a:rPr lang="en-US" dirty="0" err="1" smtClean="0"/>
              <a:t>hPa</a:t>
            </a:r>
            <a:r>
              <a:rPr lang="en-US" dirty="0" smtClean="0"/>
              <a:t> highly </a:t>
            </a:r>
            <a:r>
              <a:rPr lang="en-US" dirty="0" err="1" smtClean="0"/>
              <a:t>correlat</a:t>
            </a:r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5053246" y="1387081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GFS 500 </a:t>
            </a:r>
            <a:r>
              <a:rPr lang="en-US" dirty="0" err="1" smtClean="0"/>
              <a:t>hPa</a:t>
            </a:r>
            <a:r>
              <a:rPr lang="en-US" dirty="0" smtClean="0"/>
              <a:t> RH – 05 Feb 12UT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39" y="1581622"/>
            <a:ext cx="5029200" cy="388620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7017926" y="2020199"/>
            <a:ext cx="724370" cy="517408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03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97150"/>
            <a:ext cx="3822192" cy="29535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688" y="612648"/>
            <a:ext cx="3822192" cy="2953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12648"/>
            <a:ext cx="3822192" cy="29535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398"/>
            <a:ext cx="8229600" cy="491912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latin typeface="Optima"/>
                <a:cs typeface="Optima"/>
              </a:rPr>
              <a:t>4 AM </a:t>
            </a:r>
            <a:r>
              <a:rPr lang="en-US" sz="3200" b="1" dirty="0" smtClean="0">
                <a:latin typeface="Optima"/>
                <a:cs typeface="Optima"/>
              </a:rPr>
              <a:t>Tuesday</a:t>
            </a:r>
            <a:r>
              <a:rPr lang="en-US" sz="3200" b="1" dirty="0" smtClean="0">
                <a:latin typeface="Optima"/>
                <a:cs typeface="Optima"/>
              </a:rPr>
              <a:t> </a:t>
            </a:r>
            <a:r>
              <a:rPr lang="en-US" sz="3200" b="1" dirty="0" smtClean="0">
                <a:latin typeface="Optima"/>
                <a:cs typeface="Optima"/>
              </a:rPr>
              <a:t>– </a:t>
            </a:r>
            <a:r>
              <a:rPr lang="en-US" sz="3200" b="1" dirty="0" smtClean="0">
                <a:latin typeface="Optima"/>
                <a:cs typeface="Optima"/>
              </a:rPr>
              <a:t>06 Feb </a:t>
            </a:r>
            <a:r>
              <a:rPr lang="en-US" sz="3200" b="1" dirty="0">
                <a:latin typeface="Optima"/>
                <a:cs typeface="Optima"/>
              </a:rPr>
              <a:t>12UT / </a:t>
            </a:r>
            <a:r>
              <a:rPr lang="en-US" sz="3200" b="1" dirty="0" smtClean="0">
                <a:latin typeface="Optima"/>
                <a:cs typeface="Optima"/>
              </a:rPr>
              <a:t>NAM 24HR</a:t>
            </a:r>
            <a:endParaRPr lang="en-US" sz="3200" b="1" dirty="0">
              <a:latin typeface="Optima"/>
              <a:cs typeface="Optima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393607" y="3797150"/>
            <a:ext cx="4530687" cy="29801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b="1" dirty="0" smtClean="0"/>
              <a:t>DISCUSSION</a:t>
            </a:r>
          </a:p>
          <a:p>
            <a:pPr>
              <a:buFont typeface="Wingdings" charset="2"/>
              <a:buChar char="Ø"/>
            </a:pPr>
            <a:r>
              <a:rPr lang="en-US" sz="1600" dirty="0" smtClean="0"/>
              <a:t>Overall, looks good for takeoff</a:t>
            </a:r>
          </a:p>
          <a:p>
            <a:pPr lvl="1">
              <a:buFont typeface="Wingdings" charset="2"/>
              <a:buChar char="§"/>
            </a:pPr>
            <a:r>
              <a:rPr lang="en-US" sz="1600" dirty="0" smtClean="0"/>
              <a:t>“Little </a:t>
            </a:r>
            <a:r>
              <a:rPr lang="en-US" sz="1600" dirty="0" err="1" smtClean="0"/>
              <a:t>trof</a:t>
            </a:r>
            <a:r>
              <a:rPr lang="en-US" sz="1600" dirty="0" smtClean="0"/>
              <a:t>” with</a:t>
            </a:r>
            <a:r>
              <a:rPr lang="en-US" sz="1600" dirty="0" smtClean="0"/>
              <a:t> </a:t>
            </a:r>
            <a:r>
              <a:rPr lang="en-US" sz="1600" dirty="0" err="1" smtClean="0"/>
              <a:t>vort</a:t>
            </a:r>
            <a:r>
              <a:rPr lang="en-US" sz="1600" dirty="0" smtClean="0"/>
              <a:t> max feature [</a:t>
            </a:r>
            <a:r>
              <a:rPr lang="en-US" sz="1600" b="1" dirty="0" smtClean="0"/>
              <a:t>L</a:t>
            </a:r>
            <a:r>
              <a:rPr lang="en-US" sz="1600" dirty="0" smtClean="0"/>
              <a:t>] has passed through</a:t>
            </a:r>
          </a:p>
          <a:p>
            <a:pPr lvl="1">
              <a:buFont typeface="Wingdings" charset="2"/>
              <a:buChar char="§"/>
            </a:pPr>
            <a:r>
              <a:rPr lang="en-US" sz="1600" dirty="0" smtClean="0"/>
              <a:t>Winds  easterly, weak</a:t>
            </a:r>
            <a:endParaRPr lang="en-US" sz="1600" dirty="0" smtClean="0"/>
          </a:p>
          <a:p>
            <a:pPr lvl="1">
              <a:buFont typeface="Wingdings" charset="2"/>
              <a:buChar char="§"/>
            </a:pPr>
            <a:r>
              <a:rPr lang="en-US" sz="1600" dirty="0" smtClean="0"/>
              <a:t>Middle-level moisture feature [M] may produce some middle level cloudiness tonight, but should not be a factor for flight</a:t>
            </a:r>
            <a:r>
              <a:rPr lang="en-US" sz="1600" dirty="0" smtClean="0"/>
              <a:t>. </a:t>
            </a:r>
            <a:r>
              <a:rPr lang="en-US" sz="1600" i="1" dirty="0" smtClean="0"/>
              <a:t> </a:t>
            </a:r>
            <a:endParaRPr lang="en-US" sz="1600" i="1" dirty="0"/>
          </a:p>
          <a:p>
            <a:pPr marL="0" indent="0">
              <a:buNone/>
            </a:pPr>
            <a:endParaRPr lang="en-US" sz="16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836336" y="2133292"/>
            <a:ext cx="409086" cy="58477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K</a:t>
            </a:r>
            <a:endParaRPr lang="en-US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08514" y="1991776"/>
            <a:ext cx="358191" cy="58477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L</a:t>
            </a:r>
            <a:endParaRPr lang="en-US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7" name="Straight Arrow Connector 16"/>
          <p:cNvCxnSpPr>
            <a:stCxn id="16" idx="1"/>
          </p:cNvCxnSpPr>
          <p:nvPr/>
        </p:nvCxnSpPr>
        <p:spPr>
          <a:xfrm flipH="1">
            <a:off x="6095996" y="2284164"/>
            <a:ext cx="912518" cy="170097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02084" y="5715338"/>
            <a:ext cx="543338" cy="58477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M</a:t>
            </a:r>
            <a:endParaRPr lang="en-US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137593" y="5710276"/>
            <a:ext cx="452916" cy="292386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5291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97150"/>
            <a:ext cx="3822192" cy="29535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429" y="538532"/>
            <a:ext cx="3822192" cy="29535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398"/>
            <a:ext cx="8229600" cy="491912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800000"/>
                </a:solidFill>
                <a:latin typeface="Optima"/>
                <a:cs typeface="Optima"/>
              </a:rPr>
              <a:t>Rain begins Thursday evening</a:t>
            </a:r>
            <a:endParaRPr lang="en-US" sz="3200" b="1" dirty="0">
              <a:solidFill>
                <a:srgbClr val="800000"/>
              </a:solidFill>
              <a:latin typeface="Optima"/>
              <a:cs typeface="Optima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393607" y="3797150"/>
            <a:ext cx="4530687" cy="2980157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b="1" dirty="0" smtClean="0"/>
              <a:t>DISCUSSION</a:t>
            </a:r>
          </a:p>
          <a:p>
            <a:pPr>
              <a:buFont typeface="Wingdings" charset="2"/>
              <a:buChar char="v"/>
            </a:pPr>
            <a:r>
              <a:rPr lang="en-US" sz="1800" dirty="0" smtClean="0"/>
              <a:t>OK for landing of backup on Thursday AM</a:t>
            </a:r>
          </a:p>
          <a:p>
            <a:pPr>
              <a:buFont typeface="Wingdings" charset="2"/>
              <a:buChar char="§"/>
            </a:pPr>
            <a:r>
              <a:rPr lang="en-US" sz="1800" dirty="0" smtClean="0"/>
              <a:t>But surface </a:t>
            </a:r>
            <a:r>
              <a:rPr lang="en-US" sz="1800" dirty="0" smtClean="0"/>
              <a:t>trough [</a:t>
            </a:r>
            <a:r>
              <a:rPr lang="en-US" sz="1800" b="1" dirty="0" smtClean="0"/>
              <a:t>P</a:t>
            </a:r>
            <a:r>
              <a:rPr lang="en-US" sz="1800" dirty="0" smtClean="0"/>
              <a:t>] passes through in the afternoon, d</a:t>
            </a:r>
            <a:r>
              <a:rPr lang="en-US" sz="1800" dirty="0" smtClean="0"/>
              <a:t>riven by generous PVA </a:t>
            </a:r>
            <a:r>
              <a:rPr lang="en-US" sz="1800" dirty="0" smtClean="0"/>
              <a:t>in upper level </a:t>
            </a:r>
            <a:r>
              <a:rPr lang="en-US" sz="1800" dirty="0" err="1" smtClean="0"/>
              <a:t>trof</a:t>
            </a:r>
            <a:r>
              <a:rPr lang="en-US" sz="1800" dirty="0" smtClean="0"/>
              <a:t> [</a:t>
            </a:r>
            <a:r>
              <a:rPr lang="en-US" sz="1800" b="1" dirty="0" smtClean="0"/>
              <a:t>Q</a:t>
            </a:r>
            <a:r>
              <a:rPr lang="en-US" sz="1800" dirty="0" smtClean="0"/>
              <a:t>]. </a:t>
            </a:r>
          </a:p>
          <a:p>
            <a:pPr>
              <a:buFont typeface="Wingdings" charset="2"/>
              <a:buChar char="v"/>
            </a:pPr>
            <a:r>
              <a:rPr lang="en-US" sz="1800" dirty="0" smtClean="0"/>
              <a:t>NWS forecasts rain to start at 4 PM.  Won’t be heavy, but should be wet enough to prevent a Friday </a:t>
            </a:r>
            <a:r>
              <a:rPr lang="en-US" sz="1800" dirty="0" err="1" smtClean="0"/>
              <a:t>take-off</a:t>
            </a:r>
            <a:endParaRPr lang="en-US" sz="16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5443446" y="2819624"/>
            <a:ext cx="466794" cy="58477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Q</a:t>
            </a:r>
            <a:endParaRPr lang="en-US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5710289" y="2597270"/>
            <a:ext cx="84663" cy="347250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02084" y="5715338"/>
            <a:ext cx="462186" cy="58477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O</a:t>
            </a:r>
            <a:endParaRPr lang="en-US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245422" y="5566613"/>
            <a:ext cx="345087" cy="297450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GSLPTK9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8532"/>
            <a:ext cx="3822192" cy="2953512"/>
          </a:xfrm>
          <a:prstGeom prst="rect">
            <a:avLst/>
          </a:prstGeom>
        </p:spPr>
      </p:pic>
      <p:sp>
        <p:nvSpPr>
          <p:cNvPr id="8" name="Arc 7"/>
          <p:cNvSpPr/>
          <p:nvPr/>
        </p:nvSpPr>
        <p:spPr>
          <a:xfrm rot="6060957">
            <a:off x="930322" y="1743382"/>
            <a:ext cx="1145096" cy="803176"/>
          </a:xfrm>
          <a:prstGeom prst="arc">
            <a:avLst>
              <a:gd name="adj1" fmla="val 18141716"/>
              <a:gd name="adj2" fmla="val 243546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729434" y="1937205"/>
            <a:ext cx="403075" cy="58477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P</a:t>
            </a:r>
            <a:endParaRPr lang="en-US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9029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_press_100_13020412_V06T0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03481"/>
            <a:ext cx="8875059" cy="6858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627787" y="0"/>
            <a:ext cx="5885073" cy="773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800000"/>
                </a:solidFill>
                <a:latin typeface="Optima"/>
                <a:cs typeface="Optima"/>
              </a:rPr>
              <a:t>No c</a:t>
            </a:r>
            <a:r>
              <a:rPr lang="en-US" sz="2400" b="1" dirty="0" smtClean="0">
                <a:solidFill>
                  <a:srgbClr val="800000"/>
                </a:solidFill>
                <a:latin typeface="Optima"/>
                <a:cs typeface="Optima"/>
              </a:rPr>
              <a:t>onvection forecast along flight track</a:t>
            </a:r>
            <a:endParaRPr lang="en-US" sz="2400" b="1" dirty="0">
              <a:solidFill>
                <a:srgbClr val="800000"/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684406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906" y="1997981"/>
            <a:ext cx="4445000" cy="3333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826" y="1642241"/>
            <a:ext cx="5029200" cy="38862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627787" y="282222"/>
            <a:ext cx="5885073" cy="773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Optima"/>
                <a:cs typeface="Optima"/>
              </a:rPr>
              <a:t>380 K EPV – GFS (left), GEOS-5 (right)</a:t>
            </a:r>
            <a:endParaRPr lang="en-US" sz="2400" b="1" dirty="0">
              <a:latin typeface="Optima"/>
              <a:cs typeface="Optim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3023" y="1272909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Optima"/>
                <a:cs typeface="Optima"/>
              </a:rPr>
              <a:t>Mid-flight 06 Feb 00UT</a:t>
            </a:r>
            <a:endParaRPr lang="en-US" b="1" dirty="0">
              <a:latin typeface="Optima"/>
              <a:cs typeface="Optim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14355" y="5707852"/>
            <a:ext cx="60985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dirty="0" smtClean="0">
                <a:solidFill>
                  <a:srgbClr val="800000"/>
                </a:solidFill>
              </a:rPr>
              <a:t>Both models show flight plan almost along axis of tongue of tropical EPV extending into mid latitude at this level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 smtClean="0"/>
              <a:t>Tongue also apparent at 355 K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 rot="19822080">
            <a:off x="5875281" y="3263087"/>
            <a:ext cx="2231680" cy="644512"/>
          </a:xfrm>
          <a:prstGeom prst="ellipse">
            <a:avLst/>
          </a:prstGeom>
          <a:noFill/>
          <a:ln w="28575" cmpd="sng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19822080">
            <a:off x="1345756" y="3345426"/>
            <a:ext cx="1898609" cy="644512"/>
          </a:xfrm>
          <a:prstGeom prst="ellipse">
            <a:avLst/>
          </a:prstGeom>
          <a:noFill/>
          <a:ln w="28575" cmpd="sng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629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07462" y="-1103943"/>
            <a:ext cx="6739157" cy="872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4468" y="6066232"/>
            <a:ext cx="5436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000" b="1" dirty="0" smtClean="0">
                <a:solidFill>
                  <a:srgbClr val="800000"/>
                </a:solidFill>
                <a:latin typeface="Optima"/>
                <a:cs typeface="Optima"/>
              </a:rPr>
              <a:t>Cold region extending eastward</a:t>
            </a:r>
          </a:p>
          <a:p>
            <a:pPr marL="342900" indent="-342900">
              <a:buFont typeface="Wingdings" charset="2"/>
              <a:buChar char="v"/>
            </a:pPr>
            <a:r>
              <a:rPr lang="en-US" sz="2000" b="1" dirty="0" smtClean="0">
                <a:solidFill>
                  <a:srgbClr val="800000"/>
                </a:solidFill>
                <a:latin typeface="Optima"/>
                <a:cs typeface="Optima"/>
              </a:rPr>
              <a:t>Associated with </a:t>
            </a:r>
            <a:r>
              <a:rPr lang="en-US" sz="2000" b="1" dirty="0" smtClean="0">
                <a:solidFill>
                  <a:srgbClr val="800000"/>
                </a:solidFill>
                <a:latin typeface="Optima"/>
                <a:cs typeface="Optima"/>
              </a:rPr>
              <a:t>tongue of tropical air?</a:t>
            </a:r>
            <a:endParaRPr lang="en-US" sz="2000" b="1" dirty="0" smtClean="0">
              <a:solidFill>
                <a:srgbClr val="800000"/>
              </a:solidFill>
              <a:latin typeface="Optima"/>
              <a:cs typeface="Optima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27787" y="0"/>
            <a:ext cx="5885073" cy="773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latin typeface="Optima"/>
                <a:cs typeface="Optima"/>
              </a:rPr>
              <a:t>Hovm</a:t>
            </a:r>
            <a:r>
              <a:rPr lang="en-US" sz="2400" b="1" dirty="0" err="1" smtClean="0">
                <a:latin typeface="Optima"/>
                <a:cs typeface="Optima"/>
              </a:rPr>
              <a:t>öller</a:t>
            </a:r>
            <a:r>
              <a:rPr lang="en-US" sz="2400" b="1" dirty="0" smtClean="0">
                <a:latin typeface="Optima"/>
                <a:cs typeface="Optima"/>
              </a:rPr>
              <a:t> diagram – 10°N – 100 </a:t>
            </a:r>
            <a:r>
              <a:rPr lang="en-US" sz="2400" b="1" dirty="0" err="1" smtClean="0">
                <a:latin typeface="Optima"/>
                <a:cs typeface="Optima"/>
              </a:rPr>
              <a:t>hPa</a:t>
            </a:r>
            <a:r>
              <a:rPr lang="en-US" sz="2400" b="1" dirty="0" smtClean="0">
                <a:latin typeface="Optima"/>
                <a:cs typeface="Optima"/>
              </a:rPr>
              <a:t> T</a:t>
            </a:r>
            <a:endParaRPr lang="en-US" sz="2400" b="1" dirty="0">
              <a:latin typeface="Optima"/>
              <a:cs typeface="Optima"/>
            </a:endParaRPr>
          </a:p>
        </p:txBody>
      </p:sp>
      <p:sp>
        <p:nvSpPr>
          <p:cNvPr id="13" name="Rectangle 12"/>
          <p:cNvSpPr/>
          <p:nvPr/>
        </p:nvSpPr>
        <p:spPr>
          <a:xfrm flipV="1">
            <a:off x="4807188" y="1292887"/>
            <a:ext cx="237790" cy="97009"/>
          </a:xfrm>
          <a:prstGeom prst="rect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5044978" y="1429937"/>
            <a:ext cx="865480" cy="86548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585273" y="2225766"/>
            <a:ext cx="1464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(Very) a</a:t>
            </a:r>
            <a:r>
              <a:rPr lang="en-US" dirty="0" smtClean="0">
                <a:solidFill>
                  <a:schemeClr val="bg1"/>
                </a:solidFill>
              </a:rPr>
              <a:t>pprox. time</a:t>
            </a:r>
            <a:r>
              <a:rPr lang="en-US" dirty="0" smtClean="0">
                <a:solidFill>
                  <a:schemeClr val="bg1"/>
                </a:solidFill>
              </a:rPr>
              <a:t>-longitude flight window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65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627787" y="0"/>
            <a:ext cx="5885073" cy="773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Optima"/>
                <a:cs typeface="Optima"/>
              </a:rPr>
              <a:t>100 </a:t>
            </a:r>
            <a:r>
              <a:rPr lang="en-US" sz="2400" b="1" dirty="0" err="1" smtClean="0">
                <a:latin typeface="Optima"/>
                <a:cs typeface="Optima"/>
              </a:rPr>
              <a:t>hPa</a:t>
            </a:r>
            <a:r>
              <a:rPr lang="en-US" sz="2400" b="1" dirty="0" smtClean="0">
                <a:latin typeface="Optima"/>
                <a:cs typeface="Optima"/>
              </a:rPr>
              <a:t> Temperature </a:t>
            </a:r>
            <a:r>
              <a:rPr lang="en-US" sz="2400" b="1" dirty="0" smtClean="0">
                <a:latin typeface="Optima"/>
                <a:cs typeface="Optima"/>
              </a:rPr>
              <a:t>evolution – GEOS-5</a:t>
            </a:r>
            <a:endParaRPr lang="en-US" sz="2400" b="1" dirty="0">
              <a:latin typeface="Optima"/>
              <a:cs typeface="Optima"/>
            </a:endParaRPr>
          </a:p>
        </p:txBody>
      </p:sp>
      <p:pic>
        <p:nvPicPr>
          <p:cNvPr id="10" name="GEOS5-100mb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1778" y="773260"/>
            <a:ext cx="6350000" cy="4762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28889" y="5936074"/>
            <a:ext cx="6575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dirty="0" smtClean="0">
                <a:solidFill>
                  <a:srgbClr val="800000"/>
                </a:solidFill>
              </a:rPr>
              <a:t>The skin temperature (189.5K) crossing point on the flight track holds fairly steady at the 100 </a:t>
            </a:r>
            <a:r>
              <a:rPr lang="en-US" dirty="0" err="1" smtClean="0">
                <a:solidFill>
                  <a:srgbClr val="800000"/>
                </a:solidFill>
              </a:rPr>
              <a:t>hPa</a:t>
            </a:r>
            <a:r>
              <a:rPr lang="en-US" dirty="0" smtClean="0">
                <a:solidFill>
                  <a:srgbClr val="800000"/>
                </a:solidFill>
              </a:rPr>
              <a:t> level</a:t>
            </a:r>
            <a:endParaRPr lang="en-US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718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564828" y="17639"/>
            <a:ext cx="7986886" cy="773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Optima"/>
                <a:cs typeface="Optima"/>
              </a:rPr>
              <a:t>RDF Results – </a:t>
            </a:r>
            <a:r>
              <a:rPr lang="en-US" sz="2800" b="1" smtClean="0">
                <a:latin typeface="Optima"/>
                <a:cs typeface="Optima"/>
              </a:rPr>
              <a:t>06 Feb</a:t>
            </a:r>
            <a:endParaRPr lang="en-US" sz="2800" b="1" dirty="0">
              <a:latin typeface="Optima"/>
              <a:cs typeface="Optim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78" y="1279914"/>
            <a:ext cx="8713216" cy="43566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10584" y="636942"/>
            <a:ext cx="5382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Cloud probability or zones of dehydration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498157" y="5833274"/>
            <a:ext cx="5794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sz="2000" dirty="0" smtClean="0">
                <a:solidFill>
                  <a:srgbClr val="800000"/>
                </a:solidFill>
              </a:rPr>
              <a:t>Some thin high cirrus may be encountered at far end of flight track</a:t>
            </a:r>
            <a:endParaRPr lang="en-US" sz="20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535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564828" y="17639"/>
            <a:ext cx="7986886" cy="773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Optima"/>
                <a:cs typeface="Optima"/>
              </a:rPr>
              <a:t>RDF Results – </a:t>
            </a:r>
            <a:r>
              <a:rPr lang="en-US" sz="2800" b="1" smtClean="0">
                <a:latin typeface="Optima"/>
                <a:cs typeface="Optima"/>
              </a:rPr>
              <a:t>06 Feb</a:t>
            </a:r>
            <a:endParaRPr lang="en-US" sz="2800" b="1" dirty="0">
              <a:latin typeface="Optima"/>
              <a:cs typeface="Optim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78" y="1279914"/>
            <a:ext cx="8713216" cy="43566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12288" y="636942"/>
            <a:ext cx="2236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Net dehydration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449125" y="5899126"/>
            <a:ext cx="6057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dirty="0" smtClean="0"/>
              <a:t>Most of track will be in tropical “tongue” with up to 1.4 </a:t>
            </a:r>
            <a:r>
              <a:rPr lang="en-US" dirty="0" err="1" smtClean="0"/>
              <a:t>ppmv</a:t>
            </a:r>
            <a:r>
              <a:rPr lang="en-US" dirty="0" smtClean="0"/>
              <a:t> of net dehydration in previous 48 hours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606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3718</TotalTime>
  <Words>502</Words>
  <Application>Microsoft Macintosh PowerPoint</Application>
  <PresentationFormat>On-screen Show (4:3)</PresentationFormat>
  <Paragraphs>71</Paragraphs>
  <Slides>13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ATTREX Met Briefing  for flight of Feb 5</vt:lpstr>
      <vt:lpstr>4 AM Tuesday – 06 Feb 12UT / NAM 24HR</vt:lpstr>
      <vt:lpstr>Rain begins Thursday evening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Extra slides</vt:lpstr>
      <vt:lpstr>4 AM Wednesday – 06 Feb 12UT / GFS 54HR</vt:lpstr>
      <vt:lpstr>Proxy forecasting for icing</vt:lpstr>
      <vt:lpstr>Icing not a factor for Tuesday T/O</vt:lpstr>
    </vt:vector>
  </TitlesOfParts>
  <Company>NASA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 Briefing, 20130121</dc:title>
  <dc:creator>Lenny Pfister</dc:creator>
  <cp:lastModifiedBy>ATTREX</cp:lastModifiedBy>
  <cp:revision>112</cp:revision>
  <dcterms:created xsi:type="dcterms:W3CDTF">2013-01-23T18:45:15Z</dcterms:created>
  <dcterms:modified xsi:type="dcterms:W3CDTF">2013-02-04T20:50:28Z</dcterms:modified>
</cp:coreProperties>
</file>