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8" r:id="rId2"/>
    <p:sldId id="289" r:id="rId3"/>
    <p:sldId id="290" r:id="rId4"/>
    <p:sldId id="291" r:id="rId5"/>
    <p:sldId id="292" r:id="rId6"/>
    <p:sldId id="293" r:id="rId7"/>
    <p:sldId id="29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4" d="100"/>
          <a:sy n="144" d="100"/>
        </p:scale>
        <p:origin x="-5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D3428-8E5D-0349-A64A-C44022FF52B5}" type="datetimeFigureOut">
              <a:rPr lang="en-US" smtClean="0"/>
              <a:t>1/30/13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C9FA8-4F58-E742-9EDD-6F81EB228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70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9FA8-4F58-E742-9EDD-6F81EB228E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10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9FA8-4F58-E742-9EDD-6F81EB228E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10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B4D5-C5C8-E548-A7D8-8BEA6F7B73DB}" type="datetimeFigureOut">
              <a:rPr lang="en-US" smtClean="0"/>
              <a:pPr/>
              <a:t>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BC66-6762-FF49-A6FD-F6CFF7A940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B4D5-C5C8-E548-A7D8-8BEA6F7B73DB}" type="datetimeFigureOut">
              <a:rPr lang="en-US" smtClean="0"/>
              <a:pPr/>
              <a:t>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BC66-6762-FF49-A6FD-F6CFF7A940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B4D5-C5C8-E548-A7D8-8BEA6F7B73DB}" type="datetimeFigureOut">
              <a:rPr lang="en-US" smtClean="0"/>
              <a:pPr/>
              <a:t>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BC66-6762-FF49-A6FD-F6CFF7A940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B4D5-C5C8-E548-A7D8-8BEA6F7B73DB}" type="datetimeFigureOut">
              <a:rPr lang="en-US" smtClean="0"/>
              <a:pPr/>
              <a:t>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BC66-6762-FF49-A6FD-F6CFF7A940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B4D5-C5C8-E548-A7D8-8BEA6F7B73DB}" type="datetimeFigureOut">
              <a:rPr lang="en-US" smtClean="0"/>
              <a:pPr/>
              <a:t>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BC66-6762-FF49-A6FD-F6CFF7A940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B4D5-C5C8-E548-A7D8-8BEA6F7B73DB}" type="datetimeFigureOut">
              <a:rPr lang="en-US" smtClean="0"/>
              <a:pPr/>
              <a:t>1/30/13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BC66-6762-FF49-A6FD-F6CFF7A940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B4D5-C5C8-E548-A7D8-8BEA6F7B73DB}" type="datetimeFigureOut">
              <a:rPr lang="en-US" smtClean="0"/>
              <a:pPr/>
              <a:t>1/30/13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BC66-6762-FF49-A6FD-F6CFF7A940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B4D5-C5C8-E548-A7D8-8BEA6F7B73DB}" type="datetimeFigureOut">
              <a:rPr lang="en-US" smtClean="0"/>
              <a:pPr/>
              <a:t>1/30/13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BC66-6762-FF49-A6FD-F6CFF7A940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B4D5-C5C8-E548-A7D8-8BEA6F7B73DB}" type="datetimeFigureOut">
              <a:rPr lang="en-US" smtClean="0"/>
              <a:pPr/>
              <a:t>1/30/13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BC66-6762-FF49-A6FD-F6CFF7A940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B4D5-C5C8-E548-A7D8-8BEA6F7B73DB}" type="datetimeFigureOut">
              <a:rPr lang="en-US" smtClean="0"/>
              <a:pPr/>
              <a:t>1/30/13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BC66-6762-FF49-A6FD-F6CFF7A940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B4D5-C5C8-E548-A7D8-8BEA6F7B73DB}" type="datetimeFigureOut">
              <a:rPr lang="en-US" smtClean="0"/>
              <a:pPr/>
              <a:t>1/30/13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BC66-6762-FF49-A6FD-F6CFF7A940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7B4D5-C5C8-E548-A7D8-8BEA6F7B73DB}" type="datetimeFigureOut">
              <a:rPr lang="en-US" smtClean="0"/>
              <a:pPr/>
              <a:t>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0BC66-6762-FF49-A6FD-F6CFF7A940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latin typeface="Optima"/>
                <a:cs typeface="Optima"/>
              </a:rPr>
              <a:t>ATTREX Flight Conditions </a:t>
            </a:r>
            <a:r>
              <a:rPr lang="en-US" sz="3600" b="1" dirty="0" smtClean="0">
                <a:latin typeface="Optima"/>
                <a:cs typeface="Optima"/>
              </a:rPr>
              <a:t>Briefing </a:t>
            </a:r>
            <a:r>
              <a:rPr lang="en-US" sz="3600" b="1" dirty="0">
                <a:latin typeface="Optima"/>
                <a:cs typeface="Optima"/>
              </a:rPr>
              <a:t/>
            </a:r>
            <a:br>
              <a:rPr lang="en-US" sz="3600" b="1" dirty="0">
                <a:latin typeface="Optima"/>
                <a:cs typeface="Optima"/>
              </a:rPr>
            </a:br>
            <a:r>
              <a:rPr lang="en-US" sz="3200" b="1" dirty="0">
                <a:latin typeface="Optima"/>
                <a:cs typeface="Optima"/>
              </a:rPr>
              <a:t>f</a:t>
            </a:r>
            <a:r>
              <a:rPr lang="en-US" sz="3200" b="1" dirty="0" smtClean="0">
                <a:latin typeface="Optima"/>
                <a:cs typeface="Optima"/>
              </a:rPr>
              <a:t>or flight of January </a:t>
            </a:r>
            <a:r>
              <a:rPr lang="en-US" sz="3200" b="1" dirty="0" smtClean="0">
                <a:latin typeface="Optima"/>
                <a:cs typeface="Optima"/>
              </a:rPr>
              <a:t>31</a:t>
            </a:r>
            <a:endParaRPr lang="en-US" sz="3200" b="1" dirty="0">
              <a:latin typeface="Optima"/>
              <a:cs typeface="Opti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3381"/>
            <a:ext cx="8229600" cy="3754127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Review of weather for flight ops</a:t>
            </a:r>
          </a:p>
          <a:p>
            <a:r>
              <a:rPr lang="en-US" sz="2800" dirty="0" smtClean="0">
                <a:latin typeface="Optima"/>
                <a:cs typeface="Optima"/>
              </a:rPr>
              <a:t>Temperature conditions </a:t>
            </a:r>
            <a:r>
              <a:rPr lang="en-US" sz="2800" dirty="0" smtClean="0">
                <a:latin typeface="Optima"/>
                <a:cs typeface="Optima"/>
              </a:rPr>
              <a:t>in flight region</a:t>
            </a:r>
          </a:p>
          <a:p>
            <a:pPr lvl="1"/>
            <a:r>
              <a:rPr lang="en-US" sz="2400" dirty="0" smtClean="0">
                <a:latin typeface="Optima"/>
                <a:cs typeface="Optima"/>
              </a:rPr>
              <a:t>Forecast fields</a:t>
            </a:r>
          </a:p>
          <a:p>
            <a:pPr lvl="1"/>
            <a:r>
              <a:rPr lang="en-US" sz="2400" dirty="0" err="1" smtClean="0">
                <a:latin typeface="Optima"/>
                <a:cs typeface="Optima"/>
              </a:rPr>
              <a:t>H</a:t>
            </a:r>
            <a:r>
              <a:rPr lang="en-US" sz="2400" dirty="0" err="1" smtClean="0">
                <a:latin typeface="Optima"/>
                <a:cs typeface="Optima"/>
              </a:rPr>
              <a:t>ovmöller</a:t>
            </a:r>
            <a:r>
              <a:rPr lang="en-US" sz="2400" dirty="0" smtClean="0">
                <a:latin typeface="Optima"/>
                <a:cs typeface="Optima"/>
              </a:rPr>
              <a:t> plots [Newman]</a:t>
            </a:r>
            <a:endParaRPr lang="en-US" sz="2400" dirty="0" smtClean="0">
              <a:latin typeface="Optima"/>
              <a:cs typeface="Optima"/>
            </a:endParaRPr>
          </a:p>
          <a:p>
            <a:r>
              <a:rPr lang="en-US" sz="2800" dirty="0" smtClean="0">
                <a:latin typeface="Optima"/>
                <a:cs typeface="Optima"/>
              </a:rPr>
              <a:t>Moisture conditions in </a:t>
            </a:r>
            <a:r>
              <a:rPr lang="en-US" sz="2800" dirty="0" err="1" smtClean="0">
                <a:latin typeface="Optima"/>
                <a:cs typeface="Optima"/>
              </a:rPr>
              <a:t>tropopause</a:t>
            </a:r>
            <a:r>
              <a:rPr lang="en-US" sz="2800" dirty="0" smtClean="0">
                <a:latin typeface="Optima"/>
                <a:cs typeface="Optima"/>
              </a:rPr>
              <a:t>-level flow</a:t>
            </a:r>
          </a:p>
          <a:p>
            <a:pPr lvl="1"/>
            <a:r>
              <a:rPr lang="en-US" sz="2400" dirty="0" smtClean="0">
                <a:latin typeface="Optima"/>
                <a:cs typeface="Optima"/>
              </a:rPr>
              <a:t>RDF water vapor [</a:t>
            </a:r>
            <a:r>
              <a:rPr lang="en-US" sz="2400" dirty="0" err="1" smtClean="0">
                <a:latin typeface="Optima"/>
                <a:cs typeface="Optima"/>
              </a:rPr>
              <a:t>Schoeberl</a:t>
            </a:r>
            <a:r>
              <a:rPr lang="en-US" sz="2400" dirty="0" smtClean="0">
                <a:latin typeface="Optima"/>
                <a:cs typeface="Optima"/>
              </a:rPr>
              <a:t>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82157" y="1417638"/>
            <a:ext cx="21082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latin typeface="Optima"/>
                <a:cs typeface="Optima"/>
              </a:rPr>
              <a:t>Rennie</a:t>
            </a:r>
            <a:r>
              <a:rPr lang="en-US" sz="2400" b="1" dirty="0">
                <a:latin typeface="Optima"/>
                <a:cs typeface="Optima"/>
              </a:rPr>
              <a:t> Selkirk</a:t>
            </a:r>
            <a:br>
              <a:rPr lang="en-US" sz="2400" b="1" dirty="0">
                <a:latin typeface="Optima"/>
                <a:cs typeface="Optima"/>
              </a:rPr>
            </a:br>
            <a:r>
              <a:rPr lang="en-US" sz="2400" b="1" dirty="0" smtClean="0">
                <a:latin typeface="Optima"/>
                <a:cs typeface="Optima"/>
              </a:rPr>
              <a:t>30 </a:t>
            </a:r>
            <a:r>
              <a:rPr lang="en-US" sz="2400" b="1" dirty="0">
                <a:latin typeface="Optima"/>
                <a:cs typeface="Optima"/>
              </a:rPr>
              <a:t>Jan 2013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700HRH54 - 20130131T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97150"/>
            <a:ext cx="3822192" cy="2953512"/>
          </a:xfrm>
          <a:prstGeom prst="rect">
            <a:avLst/>
          </a:prstGeom>
        </p:spPr>
      </p:pic>
      <p:pic>
        <p:nvPicPr>
          <p:cNvPr id="7" name="Picture 6" descr="G500HV54 - 20130131T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688" y="612648"/>
            <a:ext cx="3822192" cy="2953512"/>
          </a:xfrm>
          <a:prstGeom prst="rect">
            <a:avLst/>
          </a:prstGeom>
        </p:spPr>
      </p:pic>
      <p:pic>
        <p:nvPicPr>
          <p:cNvPr id="6" name="Picture 5" descr="GSLPTK54 - 20130131T1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2648"/>
            <a:ext cx="3822192" cy="29535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398"/>
            <a:ext cx="8229600" cy="49191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Optima"/>
                <a:cs typeface="Optima"/>
              </a:rPr>
              <a:t>4 AM Thursday – 31 </a:t>
            </a:r>
            <a:r>
              <a:rPr lang="en-US" sz="3200" b="1" dirty="0">
                <a:latin typeface="Optima"/>
                <a:cs typeface="Optima"/>
              </a:rPr>
              <a:t>Jan 12UT / GFS </a:t>
            </a:r>
            <a:r>
              <a:rPr lang="en-US" sz="3200" b="1" dirty="0" smtClean="0">
                <a:latin typeface="Optima"/>
                <a:cs typeface="Optima"/>
              </a:rPr>
              <a:t>54HR</a:t>
            </a:r>
            <a:endParaRPr lang="en-US" sz="3200" b="1" dirty="0">
              <a:latin typeface="Optima"/>
              <a:cs typeface="Optima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393607" y="3797150"/>
            <a:ext cx="4530687" cy="29801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600" b="1" dirty="0" smtClean="0"/>
              <a:t>DISCUSSION</a:t>
            </a:r>
          </a:p>
          <a:p>
            <a:pPr>
              <a:buFont typeface="Wingdings" charset="2"/>
              <a:buChar char="Ø"/>
            </a:pPr>
            <a:r>
              <a:rPr lang="en-US" sz="1600" dirty="0" smtClean="0"/>
              <a:t>Continued warmer (thickness &gt;552 dam)</a:t>
            </a:r>
          </a:p>
          <a:p>
            <a:pPr>
              <a:buFont typeface="Wingdings" charset="2"/>
              <a:buChar char="Ø"/>
            </a:pPr>
            <a:r>
              <a:rPr lang="en-US" sz="1600" dirty="0" smtClean="0"/>
              <a:t>Hi pressure [</a:t>
            </a:r>
            <a:r>
              <a:rPr lang="en-US" sz="1600" b="1" dirty="0" smtClean="0"/>
              <a:t>K</a:t>
            </a:r>
            <a:r>
              <a:rPr lang="en-US" sz="1600" dirty="0" smtClean="0"/>
              <a:t>] still offshore</a:t>
            </a:r>
          </a:p>
          <a:p>
            <a:pPr>
              <a:buFont typeface="Wingdings" charset="2"/>
              <a:buChar char="Ø"/>
            </a:pPr>
            <a:r>
              <a:rPr lang="en-US" sz="1600" dirty="0" smtClean="0"/>
              <a:t>Weak </a:t>
            </a:r>
            <a:r>
              <a:rPr lang="en-US" sz="1600" dirty="0" err="1" smtClean="0"/>
              <a:t>vort</a:t>
            </a:r>
            <a:r>
              <a:rPr lang="en-US" sz="1600" dirty="0" smtClean="0"/>
              <a:t> max feature [</a:t>
            </a:r>
            <a:r>
              <a:rPr lang="en-US" sz="1600" b="1" dirty="0" smtClean="0"/>
              <a:t>L</a:t>
            </a:r>
            <a:r>
              <a:rPr lang="en-US" sz="1600" dirty="0" smtClean="0"/>
              <a:t>]from cut-off low may produce some upper level cloudiness as RH forecast at 500 </a:t>
            </a:r>
            <a:r>
              <a:rPr lang="en-US" sz="1600" dirty="0" err="1" smtClean="0"/>
              <a:t>hPa</a:t>
            </a:r>
            <a:r>
              <a:rPr lang="en-US" sz="1600" dirty="0" smtClean="0"/>
              <a:t> in this feature is wet (next slide)</a:t>
            </a:r>
          </a:p>
          <a:p>
            <a:pPr>
              <a:buFont typeface="Wingdings" charset="2"/>
              <a:buChar char="Ø"/>
            </a:pPr>
            <a:r>
              <a:rPr lang="en-US" sz="1600" dirty="0" smtClean="0"/>
              <a:t>Otherwise atmosphere is fairly dry over region[</a:t>
            </a:r>
            <a:r>
              <a:rPr lang="en-US" sz="1600" b="1" dirty="0" smtClean="0"/>
              <a:t>M</a:t>
            </a:r>
            <a:r>
              <a:rPr lang="en-US" sz="1600" dirty="0" smtClean="0"/>
              <a:t>] </a:t>
            </a:r>
          </a:p>
          <a:p>
            <a:pPr>
              <a:buFont typeface="Wingdings" charset="2"/>
              <a:buChar char="v"/>
            </a:pPr>
            <a:r>
              <a:rPr lang="en-US" sz="1600" i="1" dirty="0" smtClean="0"/>
              <a:t>CONTINUED GREAT FLYING WEATHER!!</a:t>
            </a:r>
          </a:p>
          <a:p>
            <a:pPr marL="400050" lvl="1" indent="0">
              <a:buNone/>
            </a:pPr>
            <a:r>
              <a:rPr lang="en-US" sz="1600" dirty="0" smtClean="0"/>
              <a:t>. </a:t>
            </a:r>
            <a:r>
              <a:rPr lang="en-US" sz="1600" i="1" dirty="0" smtClean="0"/>
              <a:t> </a:t>
            </a:r>
            <a:endParaRPr lang="en-US" sz="1600" i="1" dirty="0"/>
          </a:p>
          <a:p>
            <a:pPr marL="0" indent="0">
              <a:buNone/>
            </a:pPr>
            <a:endParaRPr lang="en-US" sz="16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836336" y="2133292"/>
            <a:ext cx="409086" cy="58477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K</a:t>
            </a:r>
            <a:endParaRPr lang="en-US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68771" y="1991776"/>
            <a:ext cx="358191" cy="58477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L</a:t>
            </a:r>
            <a:endParaRPr lang="en-US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344841" y="2345897"/>
            <a:ext cx="555652" cy="273394"/>
          </a:xfrm>
          <a:prstGeom prst="straightConnector1">
            <a:avLst/>
          </a:prstGeom>
          <a:ln w="38100" cmpd="sng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94255" y="5856469"/>
            <a:ext cx="543338" cy="58477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</a:t>
            </a:r>
            <a:endParaRPr lang="en-US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25" name="Straight Arrow Connector 24"/>
          <p:cNvCxnSpPr>
            <a:stCxn id="24" idx="3"/>
          </p:cNvCxnSpPr>
          <p:nvPr/>
        </p:nvCxnSpPr>
        <p:spPr>
          <a:xfrm flipV="1">
            <a:off x="1137593" y="5856470"/>
            <a:ext cx="452916" cy="292387"/>
          </a:xfrm>
          <a:prstGeom prst="straightConnector1">
            <a:avLst/>
          </a:prstGeom>
          <a:ln w="38100" cmpd="sng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524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700HRH78 - 20130201T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97150"/>
            <a:ext cx="3822192" cy="2953512"/>
          </a:xfrm>
          <a:prstGeom prst="rect">
            <a:avLst/>
          </a:prstGeom>
        </p:spPr>
      </p:pic>
      <p:pic>
        <p:nvPicPr>
          <p:cNvPr id="4" name="Picture 3" descr="G500HV78 - 20130201T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868" y="612648"/>
            <a:ext cx="3822192" cy="2953512"/>
          </a:xfrm>
          <a:prstGeom prst="rect">
            <a:avLst/>
          </a:prstGeom>
        </p:spPr>
      </p:pic>
      <p:pic>
        <p:nvPicPr>
          <p:cNvPr id="3" name="Picture 2" descr="GSLPTK78 - 20130201T1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2648"/>
            <a:ext cx="3822192" cy="29535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398"/>
            <a:ext cx="8229600" cy="49191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Optima"/>
                <a:cs typeface="Optima"/>
              </a:rPr>
              <a:t>4 AM Friday – 01 Feb </a:t>
            </a:r>
            <a:r>
              <a:rPr lang="en-US" sz="3200" b="1" dirty="0">
                <a:latin typeface="Optima"/>
                <a:cs typeface="Optima"/>
              </a:rPr>
              <a:t>12UT / GFS </a:t>
            </a:r>
            <a:r>
              <a:rPr lang="en-US" sz="3200" b="1" dirty="0" smtClean="0">
                <a:latin typeface="Optima"/>
                <a:cs typeface="Optima"/>
              </a:rPr>
              <a:t>78HR</a:t>
            </a:r>
            <a:endParaRPr lang="en-US" sz="3200" b="1" dirty="0">
              <a:latin typeface="Optima"/>
              <a:cs typeface="Optima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393607" y="3797150"/>
            <a:ext cx="4530687" cy="29801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600" b="1" dirty="0" smtClean="0"/>
              <a:t>DISCUSSION</a:t>
            </a:r>
          </a:p>
          <a:p>
            <a:pPr>
              <a:buFont typeface="Wingdings" charset="2"/>
              <a:buChar char="Ø"/>
            </a:pPr>
            <a:r>
              <a:rPr lang="en-US" sz="1600" dirty="0" smtClean="0"/>
              <a:t>Ridge building in [</a:t>
            </a:r>
            <a:r>
              <a:rPr lang="en-US" sz="1600" b="1" dirty="0" smtClean="0"/>
              <a:t>N</a:t>
            </a:r>
            <a:r>
              <a:rPr lang="en-US" sz="1600" dirty="0" smtClean="0"/>
              <a:t>]; warm (thickness &gt; 552 dam)</a:t>
            </a:r>
          </a:p>
          <a:p>
            <a:pPr>
              <a:buFont typeface="Wingdings" charset="2"/>
              <a:buChar char="Ø"/>
            </a:pPr>
            <a:r>
              <a:rPr lang="en-US" sz="1600" dirty="0" smtClean="0"/>
              <a:t>Cut off low [</a:t>
            </a:r>
            <a:r>
              <a:rPr lang="en-US" sz="1600" b="1" dirty="0" smtClean="0"/>
              <a:t>O</a:t>
            </a:r>
            <a:r>
              <a:rPr lang="en-US" sz="1600" dirty="0" smtClean="0"/>
              <a:t>] may induce some high cloudiness</a:t>
            </a:r>
          </a:p>
          <a:p>
            <a:pPr>
              <a:buFont typeface="Wingdings" charset="2"/>
              <a:buChar char="Ø"/>
            </a:pPr>
            <a:r>
              <a:rPr lang="en-US" sz="1600" dirty="0" smtClean="0"/>
              <a:t>Though atmosphere remains dry at 700 </a:t>
            </a:r>
            <a:r>
              <a:rPr lang="en-US" sz="1600" dirty="0" err="1" smtClean="0"/>
              <a:t>hPa</a:t>
            </a:r>
            <a:r>
              <a:rPr lang="en-US" sz="1600" dirty="0" smtClean="0"/>
              <a:t>, RH at 500 </a:t>
            </a:r>
            <a:r>
              <a:rPr lang="en-US" sz="1600" dirty="0" err="1" smtClean="0"/>
              <a:t>hPaover</a:t>
            </a:r>
            <a:r>
              <a:rPr lang="en-US" sz="1600" dirty="0" smtClean="0"/>
              <a:t> region[P] </a:t>
            </a:r>
          </a:p>
          <a:p>
            <a:pPr>
              <a:buFont typeface="Wingdings" charset="2"/>
              <a:buChar char="v"/>
            </a:pPr>
            <a:r>
              <a:rPr lang="en-US" sz="1600" i="1" dirty="0" smtClean="0"/>
              <a:t>CONTINUED GREAT FLYING WEATHER!!</a:t>
            </a:r>
            <a:endParaRPr lang="en-US" sz="1600" i="1" dirty="0"/>
          </a:p>
          <a:p>
            <a:pPr marL="0" indent="0">
              <a:buNone/>
            </a:pPr>
            <a:endParaRPr lang="en-US" sz="16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843322" y="2077674"/>
            <a:ext cx="454972" cy="58477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0384" y="2576552"/>
            <a:ext cx="462186" cy="58477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  <a:endParaRPr lang="en-US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6015151" y="2839770"/>
            <a:ext cx="793788" cy="43159"/>
          </a:xfrm>
          <a:prstGeom prst="straightConnector1">
            <a:avLst/>
          </a:prstGeom>
          <a:ln w="38100" cmpd="sng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94255" y="5856469"/>
            <a:ext cx="403075" cy="58477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endParaRPr lang="en-US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25" name="Straight Arrow Connector 24"/>
          <p:cNvCxnSpPr>
            <a:stCxn id="24" idx="3"/>
          </p:cNvCxnSpPr>
          <p:nvPr/>
        </p:nvCxnSpPr>
        <p:spPr>
          <a:xfrm flipV="1">
            <a:off x="997330" y="5856471"/>
            <a:ext cx="593179" cy="292386"/>
          </a:xfrm>
          <a:prstGeom prst="straightConnector1">
            <a:avLst/>
          </a:prstGeom>
          <a:ln w="38100" cmpd="sng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604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_press_100_1302010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721" y="1084757"/>
            <a:ext cx="5029200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6077" y="628634"/>
            <a:ext cx="3814415" cy="773260"/>
          </a:xfrm>
        </p:spPr>
        <p:txBody>
          <a:bodyPr>
            <a:normAutofit/>
          </a:bodyPr>
          <a:lstStyle/>
          <a:p>
            <a:r>
              <a:rPr lang="en-US" sz="1600" b="1" dirty="0" smtClean="0">
                <a:latin typeface="Optima"/>
                <a:cs typeface="Optima"/>
              </a:rPr>
              <a:t>4 PM Tomorrow</a:t>
            </a:r>
            <a:r>
              <a:rPr lang="en-US" sz="1600" b="1" dirty="0" smtClean="0">
                <a:latin typeface="Optima"/>
                <a:cs typeface="Optima"/>
              </a:rPr>
              <a:t> </a:t>
            </a:r>
            <a:r>
              <a:rPr lang="en-US" sz="1600" b="1" dirty="0">
                <a:latin typeface="Optima"/>
                <a:cs typeface="Optima"/>
              </a:rPr>
              <a:t>– </a:t>
            </a:r>
            <a:r>
              <a:rPr lang="en-US" sz="1600" b="1" dirty="0" smtClean="0">
                <a:latin typeface="Optima"/>
                <a:cs typeface="Optima"/>
              </a:rPr>
              <a:t>01</a:t>
            </a:r>
            <a:r>
              <a:rPr lang="en-US" sz="1600" b="1" dirty="0" smtClean="0">
                <a:latin typeface="Optima"/>
                <a:cs typeface="Optima"/>
              </a:rPr>
              <a:t> Feb </a:t>
            </a:r>
            <a:r>
              <a:rPr lang="en-US" sz="1600" b="1" dirty="0" smtClean="0">
                <a:latin typeface="Optima"/>
                <a:cs typeface="Optima"/>
              </a:rPr>
              <a:t>00UT</a:t>
            </a:r>
            <a:endParaRPr lang="en-US" sz="1600" b="1" dirty="0">
              <a:latin typeface="Optima"/>
              <a:cs typeface="Opti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4026" y="5202511"/>
            <a:ext cx="82664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venir Black"/>
                <a:cs typeface="Avenir Black"/>
              </a:rPr>
              <a:t>Cooling off in target region: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dirty="0" smtClean="0">
                <a:solidFill>
                  <a:srgbClr val="0000FF"/>
                </a:solidFill>
                <a:latin typeface="Avenir Black"/>
                <a:cs typeface="Avenir Black"/>
              </a:rPr>
              <a:t>190 K isotherm much closer to W02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dirty="0" smtClean="0">
                <a:solidFill>
                  <a:srgbClr val="0000FF"/>
                </a:solidFill>
                <a:latin typeface="Avenir Black"/>
                <a:cs typeface="Avenir Black"/>
              </a:rPr>
              <a:t>Southern leg W03 to W04 now crosses 190 K halfway down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dirty="0" smtClean="0">
                <a:solidFill>
                  <a:srgbClr val="0000FF"/>
                </a:solidFill>
                <a:latin typeface="Avenir Black"/>
                <a:cs typeface="Avenir Black"/>
              </a:rPr>
              <a:t>Shift entire pattern east? How much room? </a:t>
            </a:r>
            <a:endParaRPr lang="en-US" sz="2000" dirty="0">
              <a:solidFill>
                <a:srgbClr val="0000FF"/>
              </a:solidFill>
              <a:latin typeface="Avenir Black"/>
              <a:cs typeface="Avenir Black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68666" y="628634"/>
            <a:ext cx="3814415" cy="773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>
                <a:latin typeface="Optima"/>
                <a:cs typeface="Optima"/>
              </a:rPr>
              <a:t>4 AM Today – 30 Jan 12 UT – FH12</a:t>
            </a:r>
            <a:endParaRPr lang="en-US" sz="1600" b="1" dirty="0">
              <a:latin typeface="Optima"/>
              <a:cs typeface="Optima"/>
            </a:endParaRPr>
          </a:p>
        </p:txBody>
      </p:sp>
      <p:pic>
        <p:nvPicPr>
          <p:cNvPr id="8" name="Picture 7" descr="T_press_100_1301301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40" y="1093576"/>
            <a:ext cx="5029200" cy="38862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627787" y="0"/>
            <a:ext cx="5885073" cy="7732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Optima"/>
                <a:cs typeface="Optima"/>
              </a:rPr>
              <a:t>100 </a:t>
            </a:r>
            <a:r>
              <a:rPr lang="en-US" sz="2800" b="1" dirty="0" err="1" smtClean="0">
                <a:latin typeface="Optima"/>
                <a:cs typeface="Optima"/>
              </a:rPr>
              <a:t>hPa</a:t>
            </a:r>
            <a:r>
              <a:rPr lang="en-US" sz="2800" b="1" dirty="0" smtClean="0">
                <a:latin typeface="Optima"/>
                <a:cs typeface="Optima"/>
              </a:rPr>
              <a:t> Temperature evolution</a:t>
            </a:r>
            <a:endParaRPr lang="en-US" sz="2800" b="1" dirty="0"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4250718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ovmöller - 10N - 20130130.pdf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3"/>
            <a:ext cx="8875059" cy="6376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4026" y="5829303"/>
            <a:ext cx="8266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venir Black"/>
                <a:cs typeface="Avenir Black"/>
              </a:rPr>
              <a:t>Eastward extension of cold region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27787" y="0"/>
            <a:ext cx="5885073" cy="7732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Optima"/>
                <a:cs typeface="Optima"/>
              </a:rPr>
              <a:t>100 </a:t>
            </a:r>
            <a:r>
              <a:rPr lang="en-US" sz="2800" b="1" dirty="0" err="1" smtClean="0">
                <a:latin typeface="Optima"/>
                <a:cs typeface="Optima"/>
              </a:rPr>
              <a:t>hPa</a:t>
            </a:r>
            <a:r>
              <a:rPr lang="en-US" sz="2800" b="1" dirty="0" smtClean="0">
                <a:latin typeface="Optima"/>
                <a:cs typeface="Optima"/>
              </a:rPr>
              <a:t> Temperature evolution</a:t>
            </a:r>
            <a:endParaRPr lang="en-US" sz="2800" b="1" dirty="0">
              <a:latin typeface="Optima"/>
              <a:cs typeface="Optima"/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4789189" y="1023023"/>
            <a:ext cx="458633" cy="520331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65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4026" y="4880518"/>
            <a:ext cx="82664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srgbClr val="0000FF"/>
              </a:solidFill>
              <a:latin typeface="Avenir Black"/>
              <a:cs typeface="Avenir Black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000" dirty="0" smtClean="0">
                <a:solidFill>
                  <a:srgbClr val="0000FF"/>
                </a:solidFill>
                <a:latin typeface="Avenir Black"/>
                <a:cs typeface="Avenir Black"/>
              </a:rPr>
              <a:t>In GEOS-5, skin temp limit (189.5K) reached sooner on approach to W01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dirty="0" smtClean="0">
                <a:solidFill>
                  <a:srgbClr val="0000FF"/>
                </a:solidFill>
                <a:latin typeface="Avenir Black"/>
                <a:cs typeface="Avenir Black"/>
              </a:rPr>
              <a:t>GEOS-5 lowest temps – accounting for different isotherms on these plots – are lower in target region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68666" y="655466"/>
            <a:ext cx="3814415" cy="773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008000"/>
                </a:solidFill>
                <a:latin typeface="Optima"/>
                <a:cs typeface="Optima"/>
              </a:rPr>
              <a:t>GFS – FH48</a:t>
            </a:r>
            <a:endParaRPr lang="en-US" sz="2000" b="1" dirty="0">
              <a:solidFill>
                <a:srgbClr val="008000"/>
              </a:solidFill>
              <a:latin typeface="Optima"/>
              <a:cs typeface="Optima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61847" y="0"/>
            <a:ext cx="7986886" cy="7732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Optima"/>
                <a:cs typeface="Optima"/>
              </a:rPr>
              <a:t>Trop/min Temperature – mid-flight – 01 Feb 00UT</a:t>
            </a:r>
            <a:endParaRPr lang="en-US" sz="2800" b="1" dirty="0">
              <a:latin typeface="Optima"/>
              <a:cs typeface="Optima"/>
            </a:endParaRPr>
          </a:p>
        </p:txBody>
      </p:sp>
      <p:pic>
        <p:nvPicPr>
          <p:cNvPr id="5" name="Picture 4" descr="T_trop_1302010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695" y="1084757"/>
            <a:ext cx="5029200" cy="3886200"/>
          </a:xfrm>
          <a:prstGeom prst="rect">
            <a:avLst/>
          </a:prstGeom>
        </p:spPr>
      </p:pic>
      <p:pic>
        <p:nvPicPr>
          <p:cNvPr id="6" name="Picture 5" descr="T_trop_FH72_20130201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632" y="1445991"/>
            <a:ext cx="4318000" cy="32385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926076" y="694674"/>
            <a:ext cx="3814415" cy="773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008000"/>
                </a:solidFill>
                <a:latin typeface="Optima"/>
                <a:cs typeface="Optima"/>
              </a:rPr>
              <a:t>GEOS-5 – FH72</a:t>
            </a:r>
            <a:endParaRPr lang="en-US" sz="2000" b="1" dirty="0">
              <a:solidFill>
                <a:srgbClr val="008000"/>
              </a:solidFill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390074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64828" y="17639"/>
            <a:ext cx="7986886" cy="7732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Optima"/>
                <a:cs typeface="Optima"/>
              </a:rPr>
              <a:t>RDF Results – 01 Feb (Day 2)</a:t>
            </a:r>
            <a:endParaRPr lang="en-US" sz="2800" b="1" dirty="0">
              <a:latin typeface="Optima"/>
              <a:cs typeface="Optima"/>
            </a:endParaRPr>
          </a:p>
        </p:txBody>
      </p:sp>
      <p:pic>
        <p:nvPicPr>
          <p:cNvPr id="2" name="Picture 1" descr="Cloud_Prob_on_201302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9680"/>
            <a:ext cx="5852160" cy="2926080"/>
          </a:xfrm>
          <a:prstGeom prst="rect">
            <a:avLst/>
          </a:prstGeom>
        </p:spPr>
      </p:pic>
      <p:pic>
        <p:nvPicPr>
          <p:cNvPr id="4" name="Picture 3" descr="Difference_NoDeh-Deh_201302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315" y="3709376"/>
            <a:ext cx="5852160" cy="2926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59251" y="1568276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Cloud probability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99232" y="4820210"/>
            <a:ext cx="2236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Net dehydration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0608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2236</TotalTime>
  <Words>311</Words>
  <Application>Microsoft Macintosh PowerPoint</Application>
  <PresentationFormat>On-screen Show (4:3)</PresentationFormat>
  <Paragraphs>48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ATTREX Flight Conditions Briefing  for flight of January 31</vt:lpstr>
      <vt:lpstr>4 AM Thursday – 31 Jan 12UT / GFS 54HR</vt:lpstr>
      <vt:lpstr>4 AM Friday – 01 Feb 12UT / GFS 78HR</vt:lpstr>
      <vt:lpstr>4 PM Tomorrow – 01 Feb 00UT</vt:lpstr>
      <vt:lpstr>PowerPoint Presentation</vt:lpstr>
      <vt:lpstr>PowerPoint Presentation</vt:lpstr>
      <vt:lpstr>PowerPoint Presentation</vt:lpstr>
    </vt:vector>
  </TitlesOfParts>
  <Company>NASA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 Briefing, 20130121</dc:title>
  <dc:creator>Lenny Pfister</dc:creator>
  <cp:lastModifiedBy>ATTREX</cp:lastModifiedBy>
  <cp:revision>77</cp:revision>
  <dcterms:created xsi:type="dcterms:W3CDTF">2013-01-23T18:45:15Z</dcterms:created>
  <dcterms:modified xsi:type="dcterms:W3CDTF">2013-01-30T16:23:59Z</dcterms:modified>
</cp:coreProperties>
</file>