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86" r:id="rId3"/>
    <p:sldId id="288" r:id="rId4"/>
    <p:sldId id="289" r:id="rId5"/>
    <p:sldId id="280" r:id="rId6"/>
    <p:sldId id="290" r:id="rId7"/>
    <p:sldId id="291" r:id="rId8"/>
    <p:sldId id="28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3428-8E5D-0349-A64A-C44022FF52B5}" type="datetimeFigureOut">
              <a:rPr lang="en-US" smtClean="0"/>
              <a:t>1/29/13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9FA8-4F58-E742-9EDD-6F81EB228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B4D5-C5C8-E548-A7D8-8BEA6F7B73DB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Optima"/>
                <a:cs typeface="Optima"/>
              </a:rPr>
              <a:t>ATTREX Met Briefing </a:t>
            </a:r>
            <a:r>
              <a:rPr lang="en-US" sz="3600" b="1" dirty="0">
                <a:latin typeface="Optima"/>
                <a:cs typeface="Optima"/>
              </a:rPr>
              <a:t/>
            </a:r>
            <a:br>
              <a:rPr lang="en-US" sz="3600" b="1" dirty="0">
                <a:latin typeface="Optima"/>
                <a:cs typeface="Optima"/>
              </a:rPr>
            </a:br>
            <a:r>
              <a:rPr lang="en-US" sz="3200" b="1" dirty="0">
                <a:latin typeface="Optima"/>
                <a:cs typeface="Optima"/>
              </a:rPr>
              <a:t>f</a:t>
            </a:r>
            <a:r>
              <a:rPr lang="en-US" sz="3200" b="1" dirty="0" smtClean="0">
                <a:latin typeface="Optima"/>
                <a:cs typeface="Optima"/>
              </a:rPr>
              <a:t>or flight of January </a:t>
            </a:r>
            <a:r>
              <a:rPr lang="en-US" sz="3200" b="1" dirty="0" smtClean="0">
                <a:latin typeface="Optima"/>
                <a:cs typeface="Optima"/>
              </a:rPr>
              <a:t>30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3381"/>
            <a:ext cx="8229600" cy="27982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Local WX </a:t>
            </a:r>
            <a:r>
              <a:rPr lang="en-US" sz="2800" dirty="0" smtClean="0">
                <a:latin typeface="Optima"/>
                <a:cs typeface="Optima"/>
              </a:rPr>
              <a:t>through Friday</a:t>
            </a:r>
            <a:endParaRPr lang="en-US" sz="2800" dirty="0" smtClean="0">
              <a:latin typeface="Optima"/>
              <a:cs typeface="Optima"/>
            </a:endParaRPr>
          </a:p>
          <a:p>
            <a:r>
              <a:rPr lang="en-US" sz="2800" dirty="0" smtClean="0">
                <a:latin typeface="Optima"/>
                <a:cs typeface="Optima"/>
              </a:rPr>
              <a:t>100 </a:t>
            </a:r>
            <a:r>
              <a:rPr lang="en-US" sz="2800" dirty="0" err="1" smtClean="0">
                <a:latin typeface="Optima"/>
                <a:cs typeface="Optima"/>
              </a:rPr>
              <a:t>hPa</a:t>
            </a:r>
            <a:r>
              <a:rPr lang="en-US" sz="2800" dirty="0" smtClean="0">
                <a:latin typeface="Optima"/>
                <a:cs typeface="Optima"/>
              </a:rPr>
              <a:t> Temperature field for mid-flight</a:t>
            </a:r>
            <a:endParaRPr lang="en-US" sz="2800" dirty="0" smtClean="0">
              <a:latin typeface="Optima"/>
              <a:cs typeface="Optima"/>
            </a:endParaRPr>
          </a:p>
          <a:p>
            <a:r>
              <a:rPr lang="en-US" sz="2800" dirty="0" smtClean="0">
                <a:latin typeface="Optima"/>
                <a:cs typeface="Optima"/>
              </a:rPr>
              <a:t>Comparisons between GFS and GEOS-</a:t>
            </a:r>
            <a:r>
              <a:rPr lang="en-US" sz="2800" dirty="0" smtClean="0">
                <a:latin typeface="Optima"/>
                <a:cs typeface="Optima"/>
              </a:rPr>
              <a:t>5 EPV at 380 K</a:t>
            </a:r>
            <a:endParaRPr lang="en-US" sz="2800" dirty="0" smtClean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2157" y="1417638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Optima"/>
                <a:cs typeface="Optima"/>
              </a:rPr>
              <a:t>Rennie</a:t>
            </a:r>
            <a:r>
              <a:rPr lang="en-US" sz="2400" b="1" dirty="0">
                <a:latin typeface="Optima"/>
                <a:cs typeface="Optima"/>
              </a:rPr>
              <a:t> Selkirk</a:t>
            </a:r>
            <a:br>
              <a:rPr lang="en-US" sz="2400" b="1" dirty="0">
                <a:latin typeface="Optima"/>
                <a:cs typeface="Optima"/>
              </a:rPr>
            </a:br>
            <a:r>
              <a:rPr lang="en-US" sz="2400" b="1" dirty="0" smtClean="0">
                <a:latin typeface="Optima"/>
                <a:cs typeface="Optima"/>
              </a:rPr>
              <a:t>29 </a:t>
            </a:r>
            <a:r>
              <a:rPr lang="en-US" sz="2400" b="1" dirty="0">
                <a:latin typeface="Optima"/>
                <a:cs typeface="Optima"/>
              </a:rPr>
              <a:t>Jan 2013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700HRH06 - 20130129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" y="3797150"/>
            <a:ext cx="3822192" cy="2953512"/>
          </a:xfrm>
          <a:prstGeom prst="rect">
            <a:avLst/>
          </a:prstGeom>
        </p:spPr>
      </p:pic>
      <p:pic>
        <p:nvPicPr>
          <p:cNvPr id="5" name="Picture 4" descr="G500HV06 - 20130129T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6" y="611452"/>
            <a:ext cx="3822192" cy="2953512"/>
          </a:xfrm>
          <a:prstGeom prst="rect">
            <a:avLst/>
          </a:prstGeom>
        </p:spPr>
      </p:pic>
      <p:pic>
        <p:nvPicPr>
          <p:cNvPr id="4" name="Picture 3" descr="GSLPTK06 - 20130129T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" y="611452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Optima"/>
                <a:cs typeface="Optima"/>
              </a:rPr>
              <a:t>4</a:t>
            </a:r>
            <a:r>
              <a:rPr lang="en-US" sz="3200" b="1" dirty="0" smtClean="0">
                <a:latin typeface="Optima"/>
                <a:cs typeface="Optima"/>
              </a:rPr>
              <a:t> </a:t>
            </a:r>
            <a:r>
              <a:rPr lang="en-US" sz="3200" b="1" dirty="0" smtClean="0">
                <a:latin typeface="Optima"/>
                <a:cs typeface="Optima"/>
              </a:rPr>
              <a:t>AM Today  </a:t>
            </a:r>
            <a:r>
              <a:rPr lang="en-US" sz="3200" b="1" dirty="0" smtClean="0">
                <a:latin typeface="Optima"/>
                <a:cs typeface="Optima"/>
              </a:rPr>
              <a:t>(29 Jan 12UT / GFS </a:t>
            </a:r>
            <a:r>
              <a:rPr lang="en-US" sz="3200" b="1" dirty="0" smtClean="0">
                <a:latin typeface="Optima"/>
                <a:cs typeface="Optima"/>
              </a:rPr>
              <a:t>12 </a:t>
            </a:r>
            <a:r>
              <a:rPr lang="en-US" sz="3200" b="1" dirty="0" smtClean="0">
                <a:latin typeface="Optima"/>
                <a:cs typeface="Optima"/>
              </a:rPr>
              <a:t>HR</a:t>
            </a:r>
            <a:r>
              <a:rPr lang="en-US" sz="3200" b="1" dirty="0" smtClean="0">
                <a:latin typeface="Optima"/>
                <a:cs typeface="Optima"/>
              </a:rPr>
              <a:t>)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607" y="4091404"/>
            <a:ext cx="4530687" cy="21111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b="1" dirty="0" smtClean="0"/>
              <a:t>ANALYSIS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Warming</a:t>
            </a:r>
            <a:r>
              <a:rPr lang="en-US" sz="1400" dirty="0" smtClean="0"/>
              <a:t> </a:t>
            </a:r>
            <a:r>
              <a:rPr lang="en-US" sz="1400" dirty="0" smtClean="0"/>
              <a:t>(thickness </a:t>
            </a:r>
            <a:r>
              <a:rPr lang="en-US" sz="1400" dirty="0" smtClean="0"/>
              <a:t>&gt;546 </a:t>
            </a:r>
            <a:r>
              <a:rPr lang="en-US" sz="1400" dirty="0" smtClean="0"/>
              <a:t>dam) [</a:t>
            </a:r>
            <a:r>
              <a:rPr lang="en-US" sz="1400" b="1" dirty="0" smtClean="0"/>
              <a:t>A</a:t>
            </a:r>
            <a:r>
              <a:rPr lang="en-US" sz="1400" dirty="0" smtClean="0"/>
              <a:t>] and deep 500 </a:t>
            </a:r>
            <a:r>
              <a:rPr lang="en-US" sz="1400" dirty="0" err="1" smtClean="0"/>
              <a:t>hPa</a:t>
            </a:r>
            <a:r>
              <a:rPr lang="en-US" sz="1400" dirty="0" smtClean="0"/>
              <a:t> trough axis </a:t>
            </a:r>
            <a:r>
              <a:rPr lang="en-US" sz="1400" dirty="0" smtClean="0"/>
              <a:t>is now well to the east </a:t>
            </a:r>
            <a:r>
              <a:rPr lang="en-US" sz="1400" dirty="0" smtClean="0"/>
              <a:t>of us this AM [</a:t>
            </a:r>
            <a:r>
              <a:rPr lang="en-US" sz="1400" b="1" dirty="0" smtClean="0"/>
              <a:t>B</a:t>
            </a:r>
            <a:r>
              <a:rPr lang="en-US" sz="1400" dirty="0" smtClean="0"/>
              <a:t>]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Broad pulse of n</a:t>
            </a:r>
            <a:r>
              <a:rPr lang="en-US" sz="1400" dirty="0" smtClean="0"/>
              <a:t>egative </a:t>
            </a:r>
            <a:r>
              <a:rPr lang="en-US" sz="1400" dirty="0" err="1" smtClean="0"/>
              <a:t>vorticity</a:t>
            </a:r>
            <a:r>
              <a:rPr lang="en-US" sz="1400" dirty="0" smtClean="0"/>
              <a:t> </a:t>
            </a:r>
            <a:r>
              <a:rPr lang="en-US" sz="1400" dirty="0" smtClean="0"/>
              <a:t>advection [</a:t>
            </a:r>
            <a:r>
              <a:rPr lang="en-US" sz="1400" b="1" dirty="0" smtClean="0"/>
              <a:t>C</a:t>
            </a:r>
            <a:r>
              <a:rPr lang="en-US" sz="1400" dirty="0" smtClean="0"/>
              <a:t>, blue] </a:t>
            </a:r>
            <a:r>
              <a:rPr lang="en-US" sz="1400" dirty="0" smtClean="0"/>
              <a:t>stabilizing atmosphere over most of California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700 </a:t>
            </a:r>
            <a:r>
              <a:rPr lang="en-US" sz="1400" dirty="0" err="1" smtClean="0"/>
              <a:t>hPa</a:t>
            </a:r>
            <a:r>
              <a:rPr lang="en-US" sz="1400" dirty="0" smtClean="0"/>
              <a:t> RH </a:t>
            </a:r>
            <a:r>
              <a:rPr lang="en-US" sz="1400" dirty="0" smtClean="0"/>
              <a:t>overhead </a:t>
            </a:r>
            <a:r>
              <a:rPr lang="en-US" sz="1400" dirty="0" smtClean="0"/>
              <a:t>a little moister than yesterday’s forecast</a:t>
            </a:r>
            <a:r>
              <a:rPr lang="en-US" sz="1400" dirty="0" smtClean="0"/>
              <a:t> </a:t>
            </a:r>
            <a:r>
              <a:rPr lang="en-US" sz="1400" dirty="0" smtClean="0"/>
              <a:t>dry [</a:t>
            </a:r>
            <a:r>
              <a:rPr lang="en-US" sz="1400" b="1" dirty="0" smtClean="0"/>
              <a:t>D, </a:t>
            </a:r>
            <a:r>
              <a:rPr lang="en-US" sz="1400" dirty="0" smtClean="0"/>
              <a:t>light green] – </a:t>
            </a:r>
            <a:r>
              <a:rPr lang="en-US" sz="1400" dirty="0" smtClean="0"/>
              <a:t>and there is some cirrus about</a:t>
            </a:r>
            <a:r>
              <a:rPr lang="en-US" sz="1400" dirty="0" smtClean="0"/>
              <a:t> </a:t>
            </a:r>
            <a:r>
              <a:rPr lang="en-US" sz="1400" dirty="0" smtClean="0"/>
              <a:t>this </a:t>
            </a:r>
            <a:r>
              <a:rPr lang="en-US" sz="1400" dirty="0" smtClean="0"/>
              <a:t>AM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4220" y="2004495"/>
            <a:ext cx="414697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507" y="2375021"/>
            <a:ext cx="433332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990" y="6165886"/>
            <a:ext cx="44335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670" y="1659193"/>
            <a:ext cx="414697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93799" y="2687633"/>
            <a:ext cx="60714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48758" y="2146754"/>
            <a:ext cx="84322" cy="55827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305341" y="5908256"/>
            <a:ext cx="486323" cy="43272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481458" y="2494849"/>
            <a:ext cx="85352" cy="64639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7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700HRH30 - 20130130T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4" name="Picture 3" descr="G500HV30 - 20130130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8" y="612648"/>
            <a:ext cx="3822192" cy="2953512"/>
          </a:xfrm>
          <a:prstGeom prst="rect">
            <a:avLst/>
          </a:prstGeom>
        </p:spPr>
      </p:pic>
      <p:pic>
        <p:nvPicPr>
          <p:cNvPr id="3" name="Picture 2" descr="GSLPTK30 - 20130130T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Wednesday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30 </a:t>
            </a:r>
            <a:r>
              <a:rPr lang="en-US" sz="3200" b="1" dirty="0">
                <a:latin typeface="Optima"/>
                <a:cs typeface="Optima"/>
              </a:rPr>
              <a:t>Jan 12UT / GFS </a:t>
            </a:r>
            <a:r>
              <a:rPr lang="en-US" sz="3200" b="1" dirty="0" smtClean="0">
                <a:latin typeface="Optima"/>
                <a:cs typeface="Optima"/>
              </a:rPr>
              <a:t>30HR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Continued w</a:t>
            </a:r>
            <a:r>
              <a:rPr lang="en-US" sz="1600" dirty="0" smtClean="0"/>
              <a:t>arming (</a:t>
            </a:r>
            <a:r>
              <a:rPr lang="en-US" sz="1600" dirty="0" smtClean="0"/>
              <a:t>thickness </a:t>
            </a:r>
            <a:r>
              <a:rPr lang="en-US" sz="1600" dirty="0" smtClean="0"/>
              <a:t>&gt;</a:t>
            </a:r>
            <a:r>
              <a:rPr lang="en-US" sz="1600" dirty="0" smtClean="0"/>
              <a:t>552</a:t>
            </a:r>
            <a:r>
              <a:rPr lang="en-US" sz="1600" dirty="0" smtClean="0"/>
              <a:t> </a:t>
            </a:r>
            <a:r>
              <a:rPr lang="en-US" sz="1600" dirty="0" smtClean="0"/>
              <a:t>dam) [</a:t>
            </a:r>
            <a:r>
              <a:rPr lang="en-US" sz="1600" b="1" dirty="0"/>
              <a:t>F</a:t>
            </a:r>
            <a:r>
              <a:rPr lang="en-US" sz="1600" dirty="0" smtClean="0"/>
              <a:t>]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Negative </a:t>
            </a:r>
            <a:r>
              <a:rPr lang="en-US" sz="1600" dirty="0" err="1" smtClean="0"/>
              <a:t>vorticity</a:t>
            </a:r>
            <a:r>
              <a:rPr lang="en-US" sz="1600" dirty="0" smtClean="0"/>
              <a:t> advection </a:t>
            </a:r>
            <a:r>
              <a:rPr lang="en-US" sz="1600" dirty="0" smtClean="0"/>
              <a:t>[</a:t>
            </a:r>
            <a:r>
              <a:rPr lang="en-US" sz="1600" b="1" dirty="0"/>
              <a:t>G</a:t>
            </a:r>
            <a:r>
              <a:rPr lang="en-US" sz="1600" dirty="0" smtClean="0"/>
              <a:t>] no longer a factor as on Tuesday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700 </a:t>
            </a:r>
            <a:r>
              <a:rPr lang="en-US" sz="1600" dirty="0" err="1" smtClean="0"/>
              <a:t>hPa</a:t>
            </a:r>
            <a:r>
              <a:rPr lang="en-US" sz="1600" dirty="0" smtClean="0"/>
              <a:t> RH remains relatively dry </a:t>
            </a:r>
            <a:r>
              <a:rPr lang="en-US" sz="1600" dirty="0" smtClean="0"/>
              <a:t>[</a:t>
            </a:r>
            <a:r>
              <a:rPr lang="en-US" sz="1600" b="1" dirty="0" smtClean="0"/>
              <a:t>H</a:t>
            </a:r>
            <a:r>
              <a:rPr lang="en-US" sz="1600" dirty="0" smtClean="0"/>
              <a:t>], but enough moisture above to produce cirrus</a:t>
            </a:r>
            <a:endParaRPr lang="en-US" sz="1600" dirty="0" smtClean="0"/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OUTLOOK</a:t>
            </a:r>
            <a:r>
              <a:rPr lang="en-US" sz="1600" i="1" dirty="0" smtClean="0"/>
              <a:t>: clear skies and warming into Tuesday</a:t>
            </a:r>
          </a:p>
          <a:p>
            <a:pPr marL="400050" lvl="1" indent="0">
              <a:buNone/>
            </a:pPr>
            <a:r>
              <a:rPr lang="en-US" sz="1600" dirty="0" smtClean="0"/>
              <a:t>.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28507" y="2375021"/>
            <a:ext cx="373019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93799" y="2687633"/>
            <a:ext cx="60714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18532" y="1947986"/>
            <a:ext cx="44615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326" y="5230300"/>
            <a:ext cx="44355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07276" y="5522688"/>
            <a:ext cx="583233" cy="33378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12170" y="2474686"/>
            <a:ext cx="264885" cy="52054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99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700HRH54 - 20130131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7" name="Picture 6" descr="G500HV54 - 20130131T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8" y="612648"/>
            <a:ext cx="3822192" cy="2953512"/>
          </a:xfrm>
          <a:prstGeom prst="rect">
            <a:avLst/>
          </a:prstGeom>
        </p:spPr>
      </p:pic>
      <p:pic>
        <p:nvPicPr>
          <p:cNvPr id="6" name="Picture 5" descr="GSLPTK54 - 20130131T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Thursday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31 </a:t>
            </a:r>
            <a:r>
              <a:rPr lang="en-US" sz="3200" b="1" dirty="0">
                <a:latin typeface="Optima"/>
                <a:cs typeface="Optima"/>
              </a:rPr>
              <a:t>Jan 12UT / GFS </a:t>
            </a:r>
            <a:r>
              <a:rPr lang="en-US" sz="3200" b="1" dirty="0" smtClean="0">
                <a:latin typeface="Optima"/>
                <a:cs typeface="Optima"/>
              </a:rPr>
              <a:t>54HR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Continued warmer (thickness &gt;552 dam</a:t>
            </a:r>
            <a:r>
              <a:rPr lang="en-US" sz="16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Hi pressure</a:t>
            </a:r>
            <a:r>
              <a:rPr lang="en-US" sz="1600" dirty="0" smtClean="0"/>
              <a:t> </a:t>
            </a:r>
            <a:r>
              <a:rPr lang="en-US" sz="1600" dirty="0" smtClean="0"/>
              <a:t>[</a:t>
            </a:r>
            <a:r>
              <a:rPr lang="en-US" sz="1600" b="1" dirty="0" smtClean="0"/>
              <a:t>K</a:t>
            </a:r>
            <a:r>
              <a:rPr lang="en-US" sz="1600" dirty="0" smtClean="0"/>
              <a:t>] still offshore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Weak </a:t>
            </a:r>
            <a:r>
              <a:rPr lang="en-US" sz="1600" dirty="0" err="1" smtClean="0"/>
              <a:t>vort</a:t>
            </a:r>
            <a:r>
              <a:rPr lang="en-US" sz="1600" dirty="0" smtClean="0"/>
              <a:t> max feature [</a:t>
            </a:r>
            <a:r>
              <a:rPr lang="en-US" sz="1600" b="1" dirty="0" smtClean="0"/>
              <a:t>L</a:t>
            </a:r>
            <a:r>
              <a:rPr lang="en-US" sz="1600" dirty="0" smtClean="0"/>
              <a:t>]from cut-off low may produce some upper level cloudiness as RH forecast at 500 </a:t>
            </a:r>
            <a:r>
              <a:rPr lang="en-US" sz="1600" dirty="0" err="1" smtClean="0"/>
              <a:t>hPa</a:t>
            </a:r>
            <a:r>
              <a:rPr lang="en-US" sz="1600" dirty="0" smtClean="0"/>
              <a:t> in this feature is wet (nex</a:t>
            </a:r>
            <a:r>
              <a:rPr lang="en-US" sz="1600" dirty="0" smtClean="0"/>
              <a:t>t slide)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Otherwise</a:t>
            </a:r>
            <a:r>
              <a:rPr lang="en-US" sz="1600" dirty="0" smtClean="0"/>
              <a:t> atmosphere is fairly dry over </a:t>
            </a:r>
            <a:r>
              <a:rPr lang="en-US" sz="1600" dirty="0" smtClean="0"/>
              <a:t>region[</a:t>
            </a:r>
            <a:r>
              <a:rPr lang="en-US" sz="1600" b="1" dirty="0" smtClean="0"/>
              <a:t>M</a:t>
            </a:r>
            <a:r>
              <a:rPr lang="en-US" sz="1600" dirty="0" smtClean="0"/>
              <a:t>] </a:t>
            </a:r>
            <a:endParaRPr lang="en-US" sz="1600" dirty="0" smtClean="0"/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CONTINUED GREAT </a:t>
            </a:r>
            <a:r>
              <a:rPr lang="en-US" sz="1600" i="1" dirty="0" smtClean="0"/>
              <a:t>FLYING WEATHER!!</a:t>
            </a:r>
          </a:p>
          <a:p>
            <a:pPr marL="400050" lvl="1" indent="0">
              <a:buNone/>
            </a:pPr>
            <a:r>
              <a:rPr lang="en-US" sz="1600" dirty="0" smtClean="0"/>
              <a:t>.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36336" y="2133292"/>
            <a:ext cx="4090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8771" y="1991776"/>
            <a:ext cx="35819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44841" y="2345897"/>
            <a:ext cx="555652" cy="27339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255" y="5856469"/>
            <a:ext cx="543338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1137593" y="5856470"/>
            <a:ext cx="452916" cy="29238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52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7qMsn-RH_press_500_130131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4" y="20458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88" y="-113702"/>
            <a:ext cx="8229600" cy="91868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Optima"/>
                <a:cs typeface="Optima"/>
              </a:rPr>
              <a:t>GFS 5</a:t>
            </a:r>
            <a:r>
              <a:rPr lang="en-US" sz="2400" b="1" dirty="0" smtClean="0">
                <a:latin typeface="Optima"/>
                <a:cs typeface="Optima"/>
              </a:rPr>
              <a:t>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– RH and winds – 31 Jan 12 UT</a:t>
            </a:r>
            <a:endParaRPr lang="en-US" sz="24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60023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700HRH78 - 20130201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4" name="Picture 3" descr="G500HV78 - 20130201T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68" y="612648"/>
            <a:ext cx="3822192" cy="2953512"/>
          </a:xfrm>
          <a:prstGeom prst="rect">
            <a:avLst/>
          </a:prstGeom>
        </p:spPr>
      </p:pic>
      <p:pic>
        <p:nvPicPr>
          <p:cNvPr id="3" name="Picture 2" descr="GSLPTK78 - 20130201T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Friday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01 Feb </a:t>
            </a:r>
            <a:r>
              <a:rPr lang="en-US" sz="3200" b="1" dirty="0">
                <a:latin typeface="Optima"/>
                <a:cs typeface="Optima"/>
              </a:rPr>
              <a:t>12UT / GFS </a:t>
            </a:r>
            <a:r>
              <a:rPr lang="en-US" sz="3200" b="1" dirty="0" smtClean="0">
                <a:latin typeface="Optima"/>
                <a:cs typeface="Optima"/>
              </a:rPr>
              <a:t>78HR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Ridge building in [</a:t>
            </a:r>
            <a:r>
              <a:rPr lang="en-US" sz="1600" b="1" dirty="0" smtClean="0"/>
              <a:t>N</a:t>
            </a:r>
            <a:r>
              <a:rPr lang="en-US" sz="1600" dirty="0" smtClean="0"/>
              <a:t>]; warm (</a:t>
            </a:r>
            <a:r>
              <a:rPr lang="en-US" sz="1600" dirty="0" smtClean="0"/>
              <a:t>thickness </a:t>
            </a:r>
            <a:r>
              <a:rPr lang="en-US" sz="1600" dirty="0" smtClean="0"/>
              <a:t>&gt; 552 </a:t>
            </a:r>
            <a:r>
              <a:rPr lang="en-US" sz="1600" dirty="0" smtClean="0"/>
              <a:t>dam</a:t>
            </a:r>
            <a:r>
              <a:rPr lang="en-US" sz="16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Cut off low [</a:t>
            </a:r>
            <a:r>
              <a:rPr lang="en-US" sz="1600" b="1" dirty="0" smtClean="0"/>
              <a:t>O</a:t>
            </a:r>
            <a:r>
              <a:rPr lang="en-US" sz="1600" dirty="0" smtClean="0"/>
              <a:t>] may induce some high cloudiness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Though atmosphere remains dry at 700 </a:t>
            </a:r>
            <a:r>
              <a:rPr lang="en-US" sz="1600" dirty="0" err="1" smtClean="0"/>
              <a:t>hPa</a:t>
            </a:r>
            <a:r>
              <a:rPr lang="en-US" sz="1600" dirty="0" smtClean="0"/>
              <a:t>, RH at 500 </a:t>
            </a:r>
            <a:r>
              <a:rPr lang="en-US" sz="1600" dirty="0" err="1" smtClean="0"/>
              <a:t>hPa</a:t>
            </a:r>
            <a:r>
              <a:rPr lang="en-US" sz="1600" dirty="0" err="1" smtClean="0"/>
              <a:t>over</a:t>
            </a:r>
            <a:r>
              <a:rPr lang="en-US" sz="1600" dirty="0" smtClean="0"/>
              <a:t> region</a:t>
            </a:r>
            <a:r>
              <a:rPr lang="en-US" sz="1600" dirty="0" smtClean="0"/>
              <a:t>[P</a:t>
            </a:r>
            <a:r>
              <a:rPr lang="en-US" sz="1600" dirty="0" smtClean="0"/>
              <a:t>] </a:t>
            </a:r>
            <a:endParaRPr lang="en-US" sz="1600" dirty="0" smtClean="0"/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CONTINUED GREAT </a:t>
            </a:r>
            <a:r>
              <a:rPr lang="en-US" sz="1600" i="1" dirty="0" smtClean="0"/>
              <a:t>FLYING WEATHER!</a:t>
            </a:r>
            <a:r>
              <a:rPr lang="en-US" sz="1600" i="1" dirty="0" smtClean="0"/>
              <a:t>!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43322" y="2077674"/>
            <a:ext cx="454972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0384" y="2576552"/>
            <a:ext cx="4621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015151" y="2839770"/>
            <a:ext cx="793788" cy="4315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255" y="5856469"/>
            <a:ext cx="403075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997330" y="5856471"/>
            <a:ext cx="593179" cy="29238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60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BkLRg-T_press_100_13013100_FH3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24" y="-31466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Optima"/>
                <a:cs typeface="Optima"/>
              </a:rPr>
              <a:t>100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</a:t>
            </a:r>
            <a:r>
              <a:rPr lang="en-US" sz="2400" b="1" dirty="0">
                <a:latin typeface="Optima"/>
                <a:cs typeface="Optima"/>
              </a:rPr>
              <a:t>– </a:t>
            </a:r>
            <a:r>
              <a:rPr lang="en-US" sz="2400" b="1" dirty="0" smtClean="0">
                <a:latin typeface="Optima"/>
                <a:cs typeface="Optima"/>
              </a:rPr>
              <a:t>GFS 36HR – 31 Jan 00UT</a:t>
            </a:r>
            <a:endParaRPr lang="en-US" sz="24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5071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25" y="0"/>
            <a:ext cx="7691736" cy="67407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EPV </a:t>
            </a:r>
            <a:r>
              <a:rPr lang="en-US" sz="3200" b="1" dirty="0" smtClean="0">
                <a:latin typeface="Optima"/>
                <a:cs typeface="Optima"/>
              </a:rPr>
              <a:t>at 380 K – 00 UT </a:t>
            </a:r>
            <a:r>
              <a:rPr lang="en-US" sz="3200" b="1" dirty="0" smtClean="0">
                <a:latin typeface="Optima"/>
                <a:cs typeface="Optima"/>
              </a:rPr>
              <a:t>31 </a:t>
            </a:r>
            <a:r>
              <a:rPr lang="en-US" sz="3200" b="1" dirty="0" smtClean="0">
                <a:latin typeface="Optima"/>
                <a:cs typeface="Optima"/>
              </a:rPr>
              <a:t>Jan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5252" y="3722571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13063" y="3594485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43477" y="531054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</a:t>
            </a:r>
            <a:r>
              <a:rPr lang="en-US" dirty="0" err="1" smtClean="0"/>
              <a:t>hr</a:t>
            </a:r>
            <a:r>
              <a:rPr lang="en-US" dirty="0" smtClean="0"/>
              <a:t> forecast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49911" y="526645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r>
              <a:rPr lang="en-US" dirty="0" smtClean="0"/>
              <a:t> </a:t>
            </a:r>
            <a:r>
              <a:rPr lang="en-US" dirty="0" err="1" smtClean="0"/>
              <a:t>hr</a:t>
            </a:r>
            <a:r>
              <a:rPr lang="en-US" dirty="0" smtClean="0"/>
              <a:t> forecast</a:t>
            </a:r>
            <a:endParaRPr lang="en-US" dirty="0"/>
          </a:p>
        </p:txBody>
      </p:sp>
      <p:pic>
        <p:nvPicPr>
          <p:cNvPr id="5" name="Picture 4" descr="EPV_thet_380_13013100_FH3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" y="1431654"/>
            <a:ext cx="5029200" cy="3886200"/>
          </a:xfrm>
          <a:prstGeom prst="rect">
            <a:avLst/>
          </a:prstGeom>
        </p:spPr>
      </p:pic>
      <p:pic>
        <p:nvPicPr>
          <p:cNvPr id="7" name="Picture 6" descr="EPV_thet_380_FH48-2013013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16" y="1846165"/>
            <a:ext cx="4191000" cy="3143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9433" y="1207473"/>
            <a:ext cx="66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GFS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9975" y="1227427"/>
            <a:ext cx="112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15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366</Words>
  <Application>Microsoft Macintosh PowerPoint</Application>
  <PresentationFormat>On-screen Show (4:3)</PresentationFormat>
  <Paragraphs>56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ATTREX Met Briefing  for flight of January 30</vt:lpstr>
      <vt:lpstr>4 AM Today  (29 Jan 12UT / GFS 12 HR)</vt:lpstr>
      <vt:lpstr>4 AM Wednesday – 30 Jan 12UT / GFS 30HR</vt:lpstr>
      <vt:lpstr>4 AM Thursday – 31 Jan 12UT / GFS 54HR</vt:lpstr>
      <vt:lpstr>GFS 500 hPa – RH and winds – 31 Jan 12 UT</vt:lpstr>
      <vt:lpstr>4 AM Friday – 01 Feb 12UT / GFS 78HR</vt:lpstr>
      <vt:lpstr>100 hPa – GFS 36HR – 31 Jan 00UT</vt:lpstr>
      <vt:lpstr>EPV at 380 K – 00 UT 31 Jan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20130121</dc:title>
  <dc:creator>Lenny Pfister</dc:creator>
  <cp:lastModifiedBy>ATTREX</cp:lastModifiedBy>
  <cp:revision>67</cp:revision>
  <dcterms:created xsi:type="dcterms:W3CDTF">2013-01-23T18:45:15Z</dcterms:created>
  <dcterms:modified xsi:type="dcterms:W3CDTF">2013-01-29T23:04:52Z</dcterms:modified>
</cp:coreProperties>
</file>